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charts/chart3.xml" ContentType="application/vnd.openxmlformats-officedocument.drawingml.chart+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1"/>
  </p:sldMasterIdLst>
  <p:notesMasterIdLst>
    <p:notesMasterId r:id="rId14"/>
  </p:notesMasterIdLst>
  <p:handoutMasterIdLst>
    <p:handoutMasterId r:id="rId15"/>
  </p:handoutMasterIdLst>
  <p:sldIdLst>
    <p:sldId id="401" r:id="rId2"/>
    <p:sldId id="403" r:id="rId3"/>
    <p:sldId id="404" r:id="rId4"/>
    <p:sldId id="398" r:id="rId5"/>
    <p:sldId id="399" r:id="rId6"/>
    <p:sldId id="400" r:id="rId7"/>
    <p:sldId id="397" r:id="rId8"/>
    <p:sldId id="406" r:id="rId9"/>
    <p:sldId id="407" r:id="rId10"/>
    <p:sldId id="409" r:id="rId11"/>
    <p:sldId id="408" r:id="rId12"/>
    <p:sldId id="410" r:id="rId13"/>
  </p:sldIdLst>
  <p:sldSz cx="9144000" cy="6858000" type="screen4x3"/>
  <p:notesSz cx="6797675" cy="992822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8080"/>
    <a:srgbClr val="1A2B2C"/>
    <a:srgbClr val="375B5E"/>
    <a:srgbClr val="284244"/>
    <a:srgbClr val="111C1D"/>
    <a:srgbClr val="004E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p:scale>
          <a:sx n="118" d="100"/>
          <a:sy n="118" d="100"/>
        </p:scale>
        <p:origin x="-1434" y="24"/>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94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oleObject" Target="file:///C:\Martin\NHS\Annual%20%25%20spend%20on%20general%20practice.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85113835376533"/>
          <c:y val="7.1808510638297865E-2"/>
          <c:w val="0.84763572679509624"/>
          <c:h val="0.70744680851063846"/>
        </c:manualLayout>
      </c:layout>
      <c:lineChart>
        <c:grouping val="standard"/>
        <c:varyColors val="0"/>
        <c:ser>
          <c:idx val="0"/>
          <c:order val="0"/>
          <c:tx>
            <c:strRef>
              <c:f>Sheet1!$A$2</c:f>
              <c:strCache>
                <c:ptCount val="1"/>
                <c:pt idx="0">
                  <c:v>Asthma</c:v>
                </c:pt>
              </c:strCache>
            </c:strRef>
          </c:tx>
          <c:spPr>
            <a:ln w="71091">
              <a:solidFill>
                <a:srgbClr val="FFFF00"/>
              </a:solidFill>
              <a:prstDash val="solid"/>
            </a:ln>
          </c:spPr>
          <c:marker>
            <c:symbol val="diamond"/>
            <c:size val="16"/>
            <c:spPr>
              <a:solidFill>
                <a:srgbClr val="FFFF00"/>
              </a:solidFill>
              <a:ln>
                <a:solidFill>
                  <a:srgbClr val="FFFF00"/>
                </a:solidFill>
                <a:prstDash val="solid"/>
              </a:ln>
            </c:spPr>
          </c:marker>
          <c:cat>
            <c:numRef>
              <c:f>Sheet1!$B$1:$K$1</c:f>
              <c:numCache>
                <c:formatCode>General</c:formatCode>
                <c:ptCount val="10"/>
                <c:pt idx="0">
                  <c:v>1998</c:v>
                </c:pt>
                <c:pt idx="1">
                  <c:v>1999</c:v>
                </c:pt>
                <c:pt idx="2">
                  <c:v>2000</c:v>
                </c:pt>
                <c:pt idx="3">
                  <c:v>2001</c:v>
                </c:pt>
                <c:pt idx="4">
                  <c:v>2002</c:v>
                </c:pt>
                <c:pt idx="5">
                  <c:v>2003</c:v>
                </c:pt>
                <c:pt idx="6">
                  <c:v>2004</c:v>
                </c:pt>
                <c:pt idx="7">
                  <c:v>2005</c:v>
                </c:pt>
                <c:pt idx="8">
                  <c:v>2006</c:v>
                </c:pt>
                <c:pt idx="9">
                  <c:v>2007</c:v>
                </c:pt>
              </c:numCache>
            </c:numRef>
          </c:cat>
          <c:val>
            <c:numRef>
              <c:f>Sheet1!$B$2:$K$2</c:f>
              <c:numCache>
                <c:formatCode>General</c:formatCode>
                <c:ptCount val="10"/>
              </c:numCache>
            </c:numRef>
          </c:val>
          <c:smooth val="0"/>
        </c:ser>
        <c:ser>
          <c:idx val="1"/>
          <c:order val="1"/>
          <c:tx>
            <c:strRef>
              <c:f>Sheet1!$A$3</c:f>
              <c:strCache>
                <c:ptCount val="1"/>
                <c:pt idx="0">
                  <c:v>Heart disease</c:v>
                </c:pt>
              </c:strCache>
            </c:strRef>
          </c:tx>
          <c:spPr>
            <a:ln w="71091">
              <a:solidFill>
                <a:srgbClr val="FF0000"/>
              </a:solidFill>
              <a:prstDash val="solid"/>
            </a:ln>
          </c:spPr>
          <c:marker>
            <c:symbol val="square"/>
            <c:size val="16"/>
            <c:spPr>
              <a:solidFill>
                <a:srgbClr val="FF0000"/>
              </a:solidFill>
              <a:ln>
                <a:solidFill>
                  <a:srgbClr val="FF0000"/>
                </a:solidFill>
                <a:prstDash val="solid"/>
              </a:ln>
            </c:spPr>
          </c:marker>
          <c:cat>
            <c:numRef>
              <c:f>Sheet1!$B$1:$K$1</c:f>
              <c:numCache>
                <c:formatCode>General</c:formatCode>
                <c:ptCount val="10"/>
                <c:pt idx="0">
                  <c:v>1998</c:v>
                </c:pt>
                <c:pt idx="1">
                  <c:v>1999</c:v>
                </c:pt>
                <c:pt idx="2">
                  <c:v>2000</c:v>
                </c:pt>
                <c:pt idx="3">
                  <c:v>2001</c:v>
                </c:pt>
                <c:pt idx="4">
                  <c:v>2002</c:v>
                </c:pt>
                <c:pt idx="5">
                  <c:v>2003</c:v>
                </c:pt>
                <c:pt idx="6">
                  <c:v>2004</c:v>
                </c:pt>
                <c:pt idx="7">
                  <c:v>2005</c:v>
                </c:pt>
                <c:pt idx="8">
                  <c:v>2006</c:v>
                </c:pt>
                <c:pt idx="9">
                  <c:v>2007</c:v>
                </c:pt>
              </c:numCache>
            </c:numRef>
          </c:cat>
          <c:val>
            <c:numRef>
              <c:f>Sheet1!$B$3:$K$3</c:f>
              <c:numCache>
                <c:formatCode>General</c:formatCode>
                <c:ptCount val="10"/>
              </c:numCache>
            </c:numRef>
          </c:val>
          <c:smooth val="0"/>
        </c:ser>
        <c:ser>
          <c:idx val="2"/>
          <c:order val="2"/>
          <c:tx>
            <c:strRef>
              <c:f>Sheet1!$A$4</c:f>
              <c:strCache>
                <c:ptCount val="1"/>
                <c:pt idx="0">
                  <c:v>Diabetes</c:v>
                </c:pt>
              </c:strCache>
            </c:strRef>
          </c:tx>
          <c:spPr>
            <a:ln w="71091">
              <a:solidFill>
                <a:srgbClr val="00FF00"/>
              </a:solidFill>
              <a:prstDash val="solid"/>
            </a:ln>
          </c:spPr>
          <c:marker>
            <c:symbol val="triangle"/>
            <c:size val="9"/>
            <c:spPr>
              <a:solidFill>
                <a:srgbClr val="00FF00"/>
              </a:solidFill>
              <a:ln>
                <a:solidFill>
                  <a:srgbClr val="00FF00"/>
                </a:solidFill>
                <a:prstDash val="solid"/>
              </a:ln>
            </c:spPr>
          </c:marker>
          <c:cat>
            <c:numRef>
              <c:f>Sheet1!$B$1:$K$1</c:f>
              <c:numCache>
                <c:formatCode>General</c:formatCode>
                <c:ptCount val="10"/>
                <c:pt idx="0">
                  <c:v>1998</c:v>
                </c:pt>
                <c:pt idx="1">
                  <c:v>1999</c:v>
                </c:pt>
                <c:pt idx="2">
                  <c:v>2000</c:v>
                </c:pt>
                <c:pt idx="3">
                  <c:v>2001</c:v>
                </c:pt>
                <c:pt idx="4">
                  <c:v>2002</c:v>
                </c:pt>
                <c:pt idx="5">
                  <c:v>2003</c:v>
                </c:pt>
                <c:pt idx="6">
                  <c:v>2004</c:v>
                </c:pt>
                <c:pt idx="7">
                  <c:v>2005</c:v>
                </c:pt>
                <c:pt idx="8">
                  <c:v>2006</c:v>
                </c:pt>
                <c:pt idx="9">
                  <c:v>2007</c:v>
                </c:pt>
              </c:numCache>
            </c:numRef>
          </c:cat>
          <c:val>
            <c:numRef>
              <c:f>Sheet1!$B$4:$K$4</c:f>
              <c:numCache>
                <c:formatCode>General</c:formatCode>
                <c:ptCount val="10"/>
              </c:numCache>
            </c:numRef>
          </c:val>
          <c:smooth val="0"/>
        </c:ser>
        <c:dLbls>
          <c:showLegendKey val="0"/>
          <c:showVal val="0"/>
          <c:showCatName val="0"/>
          <c:showSerName val="0"/>
          <c:showPercent val="0"/>
          <c:showBubbleSize val="0"/>
        </c:dLbls>
        <c:marker val="1"/>
        <c:smooth val="0"/>
        <c:axId val="79679488"/>
        <c:axId val="79681408"/>
      </c:lineChart>
      <c:catAx>
        <c:axId val="79679488"/>
        <c:scaling>
          <c:orientation val="minMax"/>
        </c:scaling>
        <c:delete val="0"/>
        <c:axPos val="b"/>
        <c:numFmt formatCode="General" sourceLinked="1"/>
        <c:majorTickMark val="out"/>
        <c:minorTickMark val="none"/>
        <c:tickLblPos val="nextTo"/>
        <c:spPr>
          <a:ln w="23697">
            <a:solidFill>
              <a:srgbClr val="000000"/>
            </a:solidFill>
            <a:prstDash val="solid"/>
          </a:ln>
        </c:spPr>
        <c:txPr>
          <a:bodyPr rot="0" vert="horz"/>
          <a:lstStyle/>
          <a:p>
            <a:pPr>
              <a:defRPr sz="1866" b="1" i="0" u="none" strike="noStrike" baseline="0">
                <a:solidFill>
                  <a:srgbClr val="000000"/>
                </a:solidFill>
                <a:latin typeface="Arial"/>
                <a:ea typeface="Arial"/>
                <a:cs typeface="Arial"/>
              </a:defRPr>
            </a:pPr>
            <a:endParaRPr lang="en-US"/>
          </a:p>
        </c:txPr>
        <c:crossAx val="79681408"/>
        <c:crosses val="autoZero"/>
        <c:auto val="1"/>
        <c:lblAlgn val="ctr"/>
        <c:lblOffset val="100"/>
        <c:tickLblSkip val="1"/>
        <c:tickMarkSkip val="1"/>
        <c:noMultiLvlLbl val="0"/>
      </c:catAx>
      <c:valAx>
        <c:axId val="79681408"/>
        <c:scaling>
          <c:orientation val="minMax"/>
          <c:max val="90"/>
          <c:min val="55"/>
        </c:scaling>
        <c:delete val="0"/>
        <c:axPos val="l"/>
        <c:majorGridlines>
          <c:spPr>
            <a:ln w="23697">
              <a:solidFill>
                <a:srgbClr val="000000"/>
              </a:solidFill>
              <a:prstDash val="solid"/>
            </a:ln>
          </c:spPr>
        </c:majorGridlines>
        <c:title>
          <c:tx>
            <c:rich>
              <a:bodyPr/>
              <a:lstStyle/>
              <a:p>
                <a:pPr>
                  <a:defRPr sz="1600" b="1" i="0" u="none" strike="noStrike" baseline="0">
                    <a:solidFill>
                      <a:srgbClr val="000000"/>
                    </a:solidFill>
                    <a:latin typeface="Arial"/>
                    <a:ea typeface="Arial"/>
                    <a:cs typeface="Arial"/>
                  </a:defRPr>
                </a:pPr>
                <a:r>
                  <a:rPr lang="en-GB" sz="1600" b="1"/>
                  <a:t>Percentage of maximum quality score</a:t>
                </a:r>
              </a:p>
            </c:rich>
          </c:tx>
          <c:layout>
            <c:manualLayout>
              <c:xMode val="edge"/>
              <c:yMode val="edge"/>
              <c:x val="3.1408938034391876E-2"/>
              <c:y val="0.1301481002544814"/>
            </c:manualLayout>
          </c:layout>
          <c:overlay val="0"/>
          <c:spPr>
            <a:noFill/>
            <a:ln w="47394">
              <a:noFill/>
            </a:ln>
          </c:spPr>
        </c:title>
        <c:numFmt formatCode="General" sourceLinked="1"/>
        <c:majorTickMark val="out"/>
        <c:minorTickMark val="none"/>
        <c:tickLblPos val="nextTo"/>
        <c:spPr>
          <a:ln w="23697">
            <a:solidFill>
              <a:srgbClr val="000000"/>
            </a:solidFill>
            <a:prstDash val="solid"/>
          </a:ln>
        </c:spPr>
        <c:txPr>
          <a:bodyPr rot="0" vert="horz"/>
          <a:lstStyle/>
          <a:p>
            <a:pPr>
              <a:defRPr sz="1866" b="1" i="0" u="none" strike="noStrike" baseline="0">
                <a:solidFill>
                  <a:srgbClr val="000000"/>
                </a:solidFill>
                <a:latin typeface="Arial"/>
                <a:ea typeface="Arial"/>
                <a:cs typeface="Arial"/>
              </a:defRPr>
            </a:pPr>
            <a:endParaRPr lang="en-US"/>
          </a:p>
        </c:txPr>
        <c:crossAx val="79679488"/>
        <c:crosses val="autoZero"/>
        <c:crossBetween val="between"/>
        <c:majorUnit val="5"/>
        <c:minorUnit val="1"/>
      </c:valAx>
      <c:spPr>
        <a:noFill/>
        <a:ln w="47394">
          <a:noFill/>
        </a:ln>
      </c:spPr>
    </c:plotArea>
    <c:legend>
      <c:legendPos val="b"/>
      <c:layout>
        <c:manualLayout>
          <c:xMode val="edge"/>
          <c:yMode val="edge"/>
          <c:x val="0.2189141856392294"/>
          <c:y val="0.91755319148936176"/>
          <c:w val="0.67600700525394053"/>
          <c:h val="7.4468085106382989E-2"/>
        </c:manualLayout>
      </c:layout>
      <c:overlay val="0"/>
      <c:spPr>
        <a:noFill/>
        <a:ln w="23697">
          <a:solidFill>
            <a:srgbClr val="FFFFFF"/>
          </a:solidFill>
          <a:prstDash val="solid"/>
        </a:ln>
      </c:spPr>
      <c:txPr>
        <a:bodyPr/>
        <a:lstStyle/>
        <a:p>
          <a:pPr>
            <a:defRPr sz="1717" b="1" i="0" u="none" strike="noStrike" baseline="0">
              <a:solidFill>
                <a:srgbClr val="000000"/>
              </a:solidFill>
              <a:latin typeface="Arial"/>
              <a:ea typeface="Arial"/>
              <a:cs typeface="Arial"/>
            </a:defRPr>
          </a:pPr>
          <a:endParaRPr lang="en-US"/>
        </a:p>
      </c:txPr>
    </c:legend>
    <c:plotVisOnly val="1"/>
    <c:dispBlanksAs val="gap"/>
    <c:showDLblsOverMax val="0"/>
  </c:chart>
  <c:spPr>
    <a:noFill/>
    <a:ln>
      <a:noFill/>
    </a:ln>
  </c:spPr>
  <c:txPr>
    <a:bodyPr/>
    <a:lstStyle/>
    <a:p>
      <a:pPr>
        <a:defRPr sz="2239" b="1" i="0" u="none" strike="noStrike" baseline="0">
          <a:solidFill>
            <a:srgbClr val="000000"/>
          </a:solidFill>
          <a:latin typeface="Arial"/>
          <a:ea typeface="Arial"/>
          <a:cs typeface="Arial"/>
        </a:defRPr>
      </a:pPr>
      <a:endParaRPr lang="en-US"/>
    </a:p>
  </c:txPr>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cat>
            <c:strRef>
              <c:f>Sheet1!$I$5:$I$13</c:f>
              <c:strCache>
                <c:ptCount val="9"/>
                <c:pt idx="0">
                  <c:v>2005/06</c:v>
                </c:pt>
                <c:pt idx="1">
                  <c:v>2006/07</c:v>
                </c:pt>
                <c:pt idx="2">
                  <c:v>2007/08</c:v>
                </c:pt>
                <c:pt idx="3">
                  <c:v>2008/09</c:v>
                </c:pt>
                <c:pt idx="4">
                  <c:v>2009/10</c:v>
                </c:pt>
                <c:pt idx="5">
                  <c:v>2010/11</c:v>
                </c:pt>
                <c:pt idx="6">
                  <c:v>2011/12</c:v>
                </c:pt>
                <c:pt idx="7">
                  <c:v>2012/13</c:v>
                </c:pt>
                <c:pt idx="8">
                  <c:v>2013/14</c:v>
                </c:pt>
              </c:strCache>
            </c:strRef>
          </c:cat>
          <c:val>
            <c:numRef>
              <c:f>Sheet1!$J$5:$J$13</c:f>
              <c:numCache>
                <c:formatCode>0.00</c:formatCode>
                <c:ptCount val="9"/>
                <c:pt idx="0">
                  <c:v>10.95</c:v>
                </c:pt>
                <c:pt idx="1">
                  <c:v>10.459999999999999</c:v>
                </c:pt>
                <c:pt idx="2">
                  <c:v>9.81</c:v>
                </c:pt>
                <c:pt idx="3">
                  <c:v>9.34</c:v>
                </c:pt>
                <c:pt idx="4">
                  <c:v>8.82</c:v>
                </c:pt>
                <c:pt idx="5">
                  <c:v>8.48</c:v>
                </c:pt>
                <c:pt idx="6">
                  <c:v>8.49</c:v>
                </c:pt>
                <c:pt idx="7">
                  <c:v>8.41</c:v>
                </c:pt>
                <c:pt idx="8">
                  <c:v>8.4500000000000011</c:v>
                </c:pt>
              </c:numCache>
            </c:numRef>
          </c:val>
          <c:smooth val="0"/>
        </c:ser>
        <c:ser>
          <c:idx val="1"/>
          <c:order val="1"/>
          <c:spPr>
            <a:ln>
              <a:solidFill>
                <a:srgbClr val="FF0000"/>
              </a:solidFill>
            </a:ln>
          </c:spPr>
          <c:cat>
            <c:strRef>
              <c:f>Sheet1!$I$5:$I$13</c:f>
              <c:strCache>
                <c:ptCount val="9"/>
                <c:pt idx="0">
                  <c:v>2005/06</c:v>
                </c:pt>
                <c:pt idx="1">
                  <c:v>2006/07</c:v>
                </c:pt>
                <c:pt idx="2">
                  <c:v>2007/08</c:v>
                </c:pt>
                <c:pt idx="3">
                  <c:v>2008/09</c:v>
                </c:pt>
                <c:pt idx="4">
                  <c:v>2009/10</c:v>
                </c:pt>
                <c:pt idx="5">
                  <c:v>2010/11</c:v>
                </c:pt>
                <c:pt idx="6">
                  <c:v>2011/12</c:v>
                </c:pt>
                <c:pt idx="7">
                  <c:v>2012/13</c:v>
                </c:pt>
                <c:pt idx="8">
                  <c:v>2013/14</c:v>
                </c:pt>
              </c:strCache>
            </c:strRef>
          </c:cat>
          <c:val>
            <c:numRef>
              <c:f>Sheet1!$K$5:$K$13</c:f>
              <c:numCache>
                <c:formatCode>0.00</c:formatCode>
                <c:ptCount val="9"/>
                <c:pt idx="0">
                  <c:v>9.7799999999999994</c:v>
                </c:pt>
                <c:pt idx="1">
                  <c:v>9.27</c:v>
                </c:pt>
                <c:pt idx="2">
                  <c:v>8.3099999999999987</c:v>
                </c:pt>
                <c:pt idx="3">
                  <c:v>7.91</c:v>
                </c:pt>
                <c:pt idx="4">
                  <c:v>7.76</c:v>
                </c:pt>
                <c:pt idx="5">
                  <c:v>7.85</c:v>
                </c:pt>
                <c:pt idx="6">
                  <c:v>7.7</c:v>
                </c:pt>
                <c:pt idx="7">
                  <c:v>7.6700000000000008</c:v>
                </c:pt>
                <c:pt idx="8">
                  <c:v>7.57</c:v>
                </c:pt>
              </c:numCache>
            </c:numRef>
          </c:val>
          <c:smooth val="0"/>
        </c:ser>
        <c:dLbls>
          <c:showLegendKey val="0"/>
          <c:showVal val="0"/>
          <c:showCatName val="0"/>
          <c:showSerName val="0"/>
          <c:showPercent val="0"/>
          <c:showBubbleSize val="0"/>
        </c:dLbls>
        <c:marker val="1"/>
        <c:smooth val="0"/>
        <c:axId val="85454208"/>
        <c:axId val="85488768"/>
      </c:lineChart>
      <c:catAx>
        <c:axId val="85454208"/>
        <c:scaling>
          <c:orientation val="minMax"/>
        </c:scaling>
        <c:delete val="0"/>
        <c:axPos val="b"/>
        <c:numFmt formatCode="General" sourceLinked="0"/>
        <c:majorTickMark val="out"/>
        <c:minorTickMark val="none"/>
        <c:tickLblPos val="nextTo"/>
        <c:crossAx val="85488768"/>
        <c:crosses val="autoZero"/>
        <c:auto val="1"/>
        <c:lblAlgn val="ctr"/>
        <c:lblOffset val="100"/>
        <c:noMultiLvlLbl val="0"/>
      </c:catAx>
      <c:valAx>
        <c:axId val="85488768"/>
        <c:scaling>
          <c:orientation val="minMax"/>
          <c:min val="6"/>
        </c:scaling>
        <c:delete val="0"/>
        <c:axPos val="l"/>
        <c:majorGridlines/>
        <c:numFmt formatCode="0.00" sourceLinked="1"/>
        <c:majorTickMark val="out"/>
        <c:minorTickMark val="none"/>
        <c:tickLblPos val="nextTo"/>
        <c:crossAx val="85454208"/>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0322768369652047E-2"/>
          <c:y val="4.7031811280228125E-2"/>
          <c:w val="0.63797964247358763"/>
          <c:h val="0.8979652723771433"/>
        </c:manualLayout>
      </c:layout>
      <c:scatterChart>
        <c:scatterStyle val="smoothMarker"/>
        <c:varyColors val="0"/>
        <c:ser>
          <c:idx val="0"/>
          <c:order val="0"/>
          <c:tx>
            <c:strRef>
              <c:f>Sheet1!$A$2</c:f>
              <c:strCache>
                <c:ptCount val="1"/>
                <c:pt idx="0">
                  <c:v>External requirements</c:v>
                </c:pt>
              </c:strCache>
            </c:strRef>
          </c:tx>
          <c:xVal>
            <c:numRef>
              <c:f>Sheet1!$B$1:$S$1</c:f>
              <c:numCache>
                <c:formatCode>@</c:formatCode>
                <c:ptCount val="18"/>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pt idx="16">
                  <c:v>2014</c:v>
                </c:pt>
                <c:pt idx="17">
                  <c:v>2015</c:v>
                </c:pt>
              </c:numCache>
            </c:numRef>
          </c:xVal>
          <c:yVal>
            <c:numRef>
              <c:f>Sheet1!$B$2:$S$2</c:f>
              <c:numCache>
                <c:formatCode>General</c:formatCode>
                <c:ptCount val="18"/>
                <c:pt idx="0">
                  <c:v>3.44</c:v>
                </c:pt>
                <c:pt idx="3">
                  <c:v>4</c:v>
                </c:pt>
                <c:pt idx="6">
                  <c:v>3.82</c:v>
                </c:pt>
                <c:pt idx="7">
                  <c:v>3.76</c:v>
                </c:pt>
                <c:pt idx="10">
                  <c:v>4.01</c:v>
                </c:pt>
                <c:pt idx="12">
                  <c:v>3.74</c:v>
                </c:pt>
                <c:pt idx="14">
                  <c:v>3.98</c:v>
                </c:pt>
                <c:pt idx="17">
                  <c:v>4.46</c:v>
                </c:pt>
              </c:numCache>
            </c:numRef>
          </c:yVal>
          <c:smooth val="1"/>
        </c:ser>
        <c:dLbls>
          <c:showLegendKey val="0"/>
          <c:showVal val="0"/>
          <c:showCatName val="0"/>
          <c:showSerName val="0"/>
          <c:showPercent val="0"/>
          <c:showBubbleSize val="0"/>
        </c:dLbls>
        <c:axId val="85519744"/>
        <c:axId val="85521920"/>
      </c:scatterChart>
      <c:scatterChart>
        <c:scatterStyle val="lineMarker"/>
        <c:varyColors val="0"/>
        <c:ser>
          <c:idx val="1"/>
          <c:order val="1"/>
          <c:tx>
            <c:strRef>
              <c:f>Sheet1!$A$3</c:f>
              <c:strCache>
                <c:ptCount val="1"/>
                <c:pt idx="0">
                  <c:v>Enough time to do job justice</c:v>
                </c:pt>
              </c:strCache>
            </c:strRef>
          </c:tx>
          <c:spPr>
            <a:ln>
              <a:solidFill>
                <a:srgbClr val="FF0000"/>
              </a:solidFill>
            </a:ln>
          </c:spPr>
          <c:marker>
            <c:spPr>
              <a:solidFill>
                <a:srgbClr val="FF0000"/>
              </a:solidFill>
            </c:spPr>
          </c:marker>
          <c:xVal>
            <c:numRef>
              <c:f>Sheet1!$B$1:$S$1</c:f>
              <c:numCache>
                <c:formatCode>@</c:formatCode>
                <c:ptCount val="18"/>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pt idx="16">
                  <c:v>2014</c:v>
                </c:pt>
                <c:pt idx="17">
                  <c:v>2015</c:v>
                </c:pt>
              </c:numCache>
            </c:numRef>
          </c:xVal>
          <c:yVal>
            <c:numRef>
              <c:f>Sheet1!$B$3:$S$3</c:f>
              <c:numCache>
                <c:formatCode>General</c:formatCode>
                <c:ptCount val="18"/>
                <c:pt idx="0">
                  <c:v>3.41</c:v>
                </c:pt>
                <c:pt idx="3">
                  <c:v>4.1399999999999997</c:v>
                </c:pt>
                <c:pt idx="6">
                  <c:v>3.99</c:v>
                </c:pt>
                <c:pt idx="7">
                  <c:v>3.61</c:v>
                </c:pt>
                <c:pt idx="10">
                  <c:v>3.88</c:v>
                </c:pt>
                <c:pt idx="12">
                  <c:v>3.88</c:v>
                </c:pt>
                <c:pt idx="14">
                  <c:v>4.18</c:v>
                </c:pt>
                <c:pt idx="17">
                  <c:v>4.4000000000000004</c:v>
                </c:pt>
              </c:numCache>
            </c:numRef>
          </c:yVal>
          <c:smooth val="0"/>
        </c:ser>
        <c:ser>
          <c:idx val="2"/>
          <c:order val="2"/>
          <c:tx>
            <c:strRef>
              <c:f>Sheet1!$A$4</c:f>
              <c:strCache>
                <c:ptCount val="1"/>
                <c:pt idx="0">
                  <c:v>Increasing workload</c:v>
                </c:pt>
              </c:strCache>
            </c:strRef>
          </c:tx>
          <c:spPr>
            <a:ln>
              <a:solidFill>
                <a:srgbClr val="00B050"/>
              </a:solidFill>
            </a:ln>
          </c:spPr>
          <c:marker>
            <c:spPr>
              <a:solidFill>
                <a:srgbClr val="00B050"/>
              </a:solidFill>
            </c:spPr>
          </c:marker>
          <c:xVal>
            <c:numRef>
              <c:f>Sheet1!$B$1:$S$1</c:f>
              <c:numCache>
                <c:formatCode>@</c:formatCode>
                <c:ptCount val="18"/>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pt idx="16">
                  <c:v>2014</c:v>
                </c:pt>
                <c:pt idx="17">
                  <c:v>2015</c:v>
                </c:pt>
              </c:numCache>
            </c:numRef>
          </c:xVal>
          <c:yVal>
            <c:numRef>
              <c:f>Sheet1!$B$4:$S$4</c:f>
              <c:numCache>
                <c:formatCode>General</c:formatCode>
                <c:ptCount val="18"/>
                <c:pt idx="0">
                  <c:v>3.78</c:v>
                </c:pt>
                <c:pt idx="3">
                  <c:v>4.24</c:v>
                </c:pt>
                <c:pt idx="6">
                  <c:v>4.08</c:v>
                </c:pt>
                <c:pt idx="7">
                  <c:v>3.79</c:v>
                </c:pt>
                <c:pt idx="10">
                  <c:v>4.04</c:v>
                </c:pt>
                <c:pt idx="12">
                  <c:v>4.0199999999999996</c:v>
                </c:pt>
                <c:pt idx="14">
                  <c:v>4.4000000000000004</c:v>
                </c:pt>
                <c:pt idx="17">
                  <c:v>4.59</c:v>
                </c:pt>
              </c:numCache>
            </c:numRef>
          </c:yVal>
          <c:smooth val="0"/>
        </c:ser>
        <c:dLbls>
          <c:showLegendKey val="0"/>
          <c:showVal val="0"/>
          <c:showCatName val="0"/>
          <c:showSerName val="0"/>
          <c:showPercent val="0"/>
          <c:showBubbleSize val="0"/>
        </c:dLbls>
        <c:axId val="85519744"/>
        <c:axId val="85521920"/>
      </c:scatterChart>
      <c:valAx>
        <c:axId val="85519744"/>
        <c:scaling>
          <c:orientation val="minMax"/>
          <c:max val="2016"/>
          <c:min val="1998"/>
        </c:scaling>
        <c:delete val="0"/>
        <c:axPos val="b"/>
        <c:numFmt formatCode="@" sourceLinked="1"/>
        <c:majorTickMark val="out"/>
        <c:minorTickMark val="none"/>
        <c:tickLblPos val="nextTo"/>
        <c:crossAx val="85521920"/>
        <c:crosses val="autoZero"/>
        <c:crossBetween val="midCat"/>
      </c:valAx>
      <c:valAx>
        <c:axId val="85521920"/>
        <c:scaling>
          <c:orientation val="minMax"/>
          <c:max val="5"/>
          <c:min val="2.5"/>
        </c:scaling>
        <c:delete val="0"/>
        <c:axPos val="l"/>
        <c:majorGridlines/>
        <c:numFmt formatCode="General" sourceLinked="1"/>
        <c:majorTickMark val="out"/>
        <c:minorTickMark val="none"/>
        <c:tickLblPos val="nextTo"/>
        <c:crossAx val="85519744"/>
        <c:crosses val="autoZero"/>
        <c:crossBetween val="midCat"/>
      </c:valAx>
    </c:plotArea>
    <c:legend>
      <c:legendPos val="r"/>
      <c:overlay val="0"/>
    </c:legend>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0.60631</cdr:x>
      <cdr:y>0.41602</cdr:y>
    </cdr:from>
    <cdr:to>
      <cdr:x>0.63105</cdr:x>
      <cdr:y>0.45362</cdr:y>
    </cdr:to>
    <cdr:sp macro="" textlink="">
      <cdr:nvSpPr>
        <cdr:cNvPr id="6" name="Isosceles Triangle 5"/>
        <cdr:cNvSpPr/>
      </cdr:nvSpPr>
      <cdr:spPr>
        <a:xfrm xmlns:a="http://schemas.openxmlformats.org/drawingml/2006/main">
          <a:off x="5186203" y="2238524"/>
          <a:ext cx="211614" cy="202292"/>
        </a:xfrm>
        <a:prstGeom xmlns:a="http://schemas.openxmlformats.org/drawingml/2006/main" prst="triangle">
          <a:avLst/>
        </a:prstGeom>
        <a:solidFill xmlns:a="http://schemas.openxmlformats.org/drawingml/2006/main">
          <a:srgbClr val="68E53B"/>
        </a:solidFill>
        <a:ln xmlns:a="http://schemas.openxmlformats.org/drawingml/2006/main">
          <a:solidFill>
            <a:srgbClr val="68E53B"/>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0.93991</cdr:x>
      <cdr:y>0.15216</cdr:y>
    </cdr:from>
    <cdr:to>
      <cdr:x>0.96517</cdr:x>
      <cdr:y>0.19407</cdr:y>
    </cdr:to>
    <cdr:sp macro="" textlink="">
      <cdr:nvSpPr>
        <cdr:cNvPr id="5" name="Rectangle 4"/>
        <cdr:cNvSpPr/>
      </cdr:nvSpPr>
      <cdr:spPr>
        <a:xfrm xmlns:a="http://schemas.openxmlformats.org/drawingml/2006/main">
          <a:off x="8039689" y="818733"/>
          <a:ext cx="216024" cy="225524"/>
        </a:xfrm>
        <a:prstGeom xmlns:a="http://schemas.openxmlformats.org/drawingml/2006/main" prst="rect">
          <a:avLst/>
        </a:prstGeom>
        <a:solidFill xmlns:a="http://schemas.openxmlformats.org/drawingml/2006/main">
          <a:srgbClr val="FF0000"/>
        </a:solidFill>
        <a:ln xmlns:a="http://schemas.openxmlformats.org/drawingml/2006/main">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0.76776</cdr:x>
      <cdr:y>0.18982</cdr:y>
    </cdr:from>
    <cdr:to>
      <cdr:x>0.7985</cdr:x>
      <cdr:y>0.23868</cdr:y>
    </cdr:to>
    <cdr:sp macro="" textlink="">
      <cdr:nvSpPr>
        <cdr:cNvPr id="2" name="Flowchart: Decision 1"/>
        <cdr:cNvSpPr/>
      </cdr:nvSpPr>
      <cdr:spPr>
        <a:xfrm xmlns:a="http://schemas.openxmlformats.org/drawingml/2006/main">
          <a:off x="6567169" y="1021397"/>
          <a:ext cx="262890" cy="262890"/>
        </a:xfrm>
        <a:prstGeom xmlns:a="http://schemas.openxmlformats.org/drawingml/2006/main" prst="flowChartDecision">
          <a:avLst/>
        </a:prstGeom>
        <a:solidFill xmlns:a="http://schemas.openxmlformats.org/drawingml/2006/main">
          <a:srgbClr val="FFFF00"/>
        </a:solidFill>
        <a:ln xmlns:a="http://schemas.openxmlformats.org/drawingml/2006/main">
          <a:solidFill>
            <a:srgbClr val="FFFF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0.79638</cdr:x>
      <cdr:y>0.18779</cdr:y>
    </cdr:from>
    <cdr:to>
      <cdr:x>0.93873</cdr:x>
      <cdr:y>0.20888</cdr:y>
    </cdr:to>
    <cdr:cxnSp macro="">
      <cdr:nvCxnSpPr>
        <cdr:cNvPr id="4" name="Straight Connector 3"/>
        <cdr:cNvCxnSpPr/>
      </cdr:nvCxnSpPr>
      <cdr:spPr>
        <a:xfrm xmlns:a="http://schemas.openxmlformats.org/drawingml/2006/main" flipV="1">
          <a:off x="6811962" y="1010443"/>
          <a:ext cx="1217612" cy="113507"/>
        </a:xfrm>
        <a:prstGeom xmlns:a="http://schemas.openxmlformats.org/drawingml/2006/main" prst="line">
          <a:avLst/>
        </a:prstGeom>
        <a:ln xmlns:a="http://schemas.openxmlformats.org/drawingml/2006/main" w="57150">
          <a:solidFill>
            <a:srgbClr val="FFFF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0.93841</cdr:x>
      <cdr:y>0.18348</cdr:y>
    </cdr:from>
    <cdr:to>
      <cdr:x>0.96315</cdr:x>
      <cdr:y>0.22107</cdr:y>
    </cdr:to>
    <cdr:sp macro="" textlink="">
      <cdr:nvSpPr>
        <cdr:cNvPr id="7" name="Isosceles Triangle 6"/>
        <cdr:cNvSpPr/>
      </cdr:nvSpPr>
      <cdr:spPr>
        <a:xfrm xmlns:a="http://schemas.openxmlformats.org/drawingml/2006/main">
          <a:off x="8026865" y="987244"/>
          <a:ext cx="211614" cy="202292"/>
        </a:xfrm>
        <a:prstGeom xmlns:a="http://schemas.openxmlformats.org/drawingml/2006/main" prst="triangle">
          <a:avLst/>
        </a:prstGeom>
        <a:solidFill xmlns:a="http://schemas.openxmlformats.org/drawingml/2006/main">
          <a:srgbClr val="68E53B"/>
        </a:solidFill>
        <a:ln xmlns:a="http://schemas.openxmlformats.org/drawingml/2006/main">
          <a:solidFill>
            <a:srgbClr val="68E53B"/>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userShapes>
</file>

<file path=ppt/drawings/drawing2.xml><?xml version="1.0" encoding="utf-8"?>
<c:userShapes xmlns:c="http://schemas.openxmlformats.org/drawingml/2006/chart">
  <cdr:relSizeAnchor xmlns:cdr="http://schemas.openxmlformats.org/drawingml/2006/chartDrawing">
    <cdr:from>
      <cdr:x>0.46325</cdr:x>
      <cdr:y>0.4157</cdr:y>
    </cdr:from>
    <cdr:to>
      <cdr:x>0.53611</cdr:x>
      <cdr:y>0.49785</cdr:y>
    </cdr:to>
    <cdr:cxnSp macro="">
      <cdr:nvCxnSpPr>
        <cdr:cNvPr id="2" name="Straight Connector 1"/>
        <cdr:cNvCxnSpPr/>
      </cdr:nvCxnSpPr>
      <cdr:spPr>
        <a:xfrm xmlns:a="http://schemas.openxmlformats.org/drawingml/2006/main" flipV="1">
          <a:off x="3502568" y="1796008"/>
          <a:ext cx="550840" cy="354923"/>
        </a:xfrm>
        <a:prstGeom xmlns:a="http://schemas.openxmlformats.org/drawingml/2006/main" prst="line">
          <a:avLst/>
        </a:prstGeom>
        <a:ln xmlns:a="http://schemas.openxmlformats.org/drawingml/2006/main" w="34925"/>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0.39469</cdr:x>
      <cdr:y>0.4118</cdr:y>
    </cdr:from>
    <cdr:to>
      <cdr:x>0.46401</cdr:x>
      <cdr:y>0.4971</cdr:y>
    </cdr:to>
    <cdr:cxnSp macro="">
      <cdr:nvCxnSpPr>
        <cdr:cNvPr id="3" name="Straight Connector 2"/>
        <cdr:cNvCxnSpPr/>
      </cdr:nvCxnSpPr>
      <cdr:spPr>
        <a:xfrm xmlns:a="http://schemas.openxmlformats.org/drawingml/2006/main">
          <a:off x="2984194" y="1779167"/>
          <a:ext cx="524091" cy="368533"/>
        </a:xfrm>
        <a:prstGeom xmlns:a="http://schemas.openxmlformats.org/drawingml/2006/main" prst="line">
          <a:avLst/>
        </a:prstGeom>
        <a:ln xmlns:a="http://schemas.openxmlformats.org/drawingml/2006/main" w="34925"/>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0.28771</cdr:x>
      <cdr:y>0.41027</cdr:y>
    </cdr:from>
    <cdr:to>
      <cdr:x>0.39346</cdr:x>
      <cdr:y>0.49727</cdr:y>
    </cdr:to>
    <cdr:cxnSp macro="">
      <cdr:nvCxnSpPr>
        <cdr:cNvPr id="4" name="Straight Connector 3"/>
        <cdr:cNvCxnSpPr/>
      </cdr:nvCxnSpPr>
      <cdr:spPr>
        <a:xfrm xmlns:a="http://schemas.openxmlformats.org/drawingml/2006/main" flipV="1">
          <a:off x="2175302" y="1772562"/>
          <a:ext cx="799583" cy="375900"/>
        </a:xfrm>
        <a:prstGeom xmlns:a="http://schemas.openxmlformats.org/drawingml/2006/main" prst="line">
          <a:avLst/>
        </a:prstGeom>
        <a:ln xmlns:a="http://schemas.openxmlformats.org/drawingml/2006/main" w="34925"/>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0.14562</cdr:x>
      <cdr:y>0.40424</cdr:y>
    </cdr:from>
    <cdr:to>
      <cdr:x>0.25004</cdr:x>
      <cdr:y>0.46996</cdr:y>
    </cdr:to>
    <cdr:cxnSp macro="">
      <cdr:nvCxnSpPr>
        <cdr:cNvPr id="5" name="Straight Connector 4"/>
        <cdr:cNvCxnSpPr/>
      </cdr:nvCxnSpPr>
      <cdr:spPr>
        <a:xfrm xmlns:a="http://schemas.openxmlformats.org/drawingml/2006/main">
          <a:off x="1101044" y="1746521"/>
          <a:ext cx="789456" cy="283949"/>
        </a:xfrm>
        <a:prstGeom xmlns:a="http://schemas.openxmlformats.org/drawingml/2006/main" prst="line">
          <a:avLst/>
        </a:prstGeom>
        <a:ln xmlns:a="http://schemas.openxmlformats.org/drawingml/2006/main" w="34925"/>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0.53611</cdr:x>
      <cdr:y>0.24068</cdr:y>
    </cdr:from>
    <cdr:to>
      <cdr:x>0.64309</cdr:x>
      <cdr:y>0.41434</cdr:y>
    </cdr:to>
    <cdr:cxnSp macro="">
      <cdr:nvCxnSpPr>
        <cdr:cNvPr id="6" name="Straight Connector 5"/>
        <cdr:cNvCxnSpPr/>
      </cdr:nvCxnSpPr>
      <cdr:spPr>
        <a:xfrm xmlns:a="http://schemas.openxmlformats.org/drawingml/2006/main" flipV="1">
          <a:off x="4053408" y="1039870"/>
          <a:ext cx="808892" cy="750276"/>
        </a:xfrm>
        <a:prstGeom xmlns:a="http://schemas.openxmlformats.org/drawingml/2006/main" prst="line">
          <a:avLst/>
        </a:prstGeom>
        <a:ln xmlns:a="http://schemas.openxmlformats.org/drawingml/2006/main" w="34925"/>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0.53568</cdr:x>
      <cdr:y>0.20134</cdr:y>
    </cdr:from>
    <cdr:to>
      <cdr:x>0.64076</cdr:x>
      <cdr:y>0.26393</cdr:y>
    </cdr:to>
    <cdr:cxnSp macro="">
      <cdr:nvCxnSpPr>
        <cdr:cNvPr id="14" name="Straight Connector 13"/>
        <cdr:cNvCxnSpPr/>
      </cdr:nvCxnSpPr>
      <cdr:spPr>
        <a:xfrm xmlns:a="http://schemas.openxmlformats.org/drawingml/2006/main" flipV="1">
          <a:off x="4050214" y="869885"/>
          <a:ext cx="794502" cy="270413"/>
        </a:xfrm>
        <a:prstGeom xmlns:a="http://schemas.openxmlformats.org/drawingml/2006/main" prst="line">
          <a:avLst/>
        </a:prstGeom>
        <a:ln xmlns:a="http://schemas.openxmlformats.org/drawingml/2006/main" w="28575">
          <a:solidFill>
            <a:srgbClr val="00B05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0.46643</cdr:x>
      <cdr:y>0.26375</cdr:y>
    </cdr:from>
    <cdr:to>
      <cdr:x>0.53688</cdr:x>
      <cdr:y>0.40457</cdr:y>
    </cdr:to>
    <cdr:cxnSp macro="">
      <cdr:nvCxnSpPr>
        <cdr:cNvPr id="15" name="Straight Connector 14"/>
        <cdr:cNvCxnSpPr/>
      </cdr:nvCxnSpPr>
      <cdr:spPr>
        <a:xfrm xmlns:a="http://schemas.openxmlformats.org/drawingml/2006/main" flipV="1">
          <a:off x="3526584" y="1139516"/>
          <a:ext cx="532686" cy="608427"/>
        </a:xfrm>
        <a:prstGeom xmlns:a="http://schemas.openxmlformats.org/drawingml/2006/main" prst="line">
          <a:avLst/>
        </a:prstGeom>
        <a:ln xmlns:a="http://schemas.openxmlformats.org/drawingml/2006/main" w="28575">
          <a:solidFill>
            <a:srgbClr val="00B05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0.39433</cdr:x>
      <cdr:y>0.39507</cdr:y>
    </cdr:from>
    <cdr:to>
      <cdr:x>0.46633</cdr:x>
      <cdr:y>0.40213</cdr:y>
    </cdr:to>
    <cdr:cxnSp macro="">
      <cdr:nvCxnSpPr>
        <cdr:cNvPr id="16" name="Straight Connector 15"/>
        <cdr:cNvCxnSpPr/>
      </cdr:nvCxnSpPr>
      <cdr:spPr>
        <a:xfrm xmlns:a="http://schemas.openxmlformats.org/drawingml/2006/main">
          <a:off x="2981460" y="1706911"/>
          <a:ext cx="544410" cy="30482"/>
        </a:xfrm>
        <a:prstGeom xmlns:a="http://schemas.openxmlformats.org/drawingml/2006/main" prst="line">
          <a:avLst/>
        </a:prstGeom>
        <a:ln xmlns:a="http://schemas.openxmlformats.org/drawingml/2006/main" w="28575">
          <a:solidFill>
            <a:srgbClr val="00B05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0.28734</cdr:x>
      <cdr:y>0.39806</cdr:y>
    </cdr:from>
    <cdr:to>
      <cdr:x>0.39113</cdr:x>
      <cdr:y>0.4819</cdr:y>
    </cdr:to>
    <cdr:cxnSp macro="">
      <cdr:nvCxnSpPr>
        <cdr:cNvPr id="17" name="Straight Connector 16"/>
        <cdr:cNvCxnSpPr/>
      </cdr:nvCxnSpPr>
      <cdr:spPr>
        <a:xfrm xmlns:a="http://schemas.openxmlformats.org/drawingml/2006/main" flipV="1">
          <a:off x="2172568" y="1719808"/>
          <a:ext cx="784732" cy="362242"/>
        </a:xfrm>
        <a:prstGeom xmlns:a="http://schemas.openxmlformats.org/drawingml/2006/main" prst="line">
          <a:avLst/>
        </a:prstGeom>
        <a:ln xmlns:a="http://schemas.openxmlformats.org/drawingml/2006/main" w="28575">
          <a:solidFill>
            <a:srgbClr val="00B05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0.1447</cdr:x>
      <cdr:y>0.32317</cdr:y>
    </cdr:from>
    <cdr:to>
      <cdr:x>0.25314</cdr:x>
      <cdr:y>0.38042</cdr:y>
    </cdr:to>
    <cdr:cxnSp macro="">
      <cdr:nvCxnSpPr>
        <cdr:cNvPr id="18" name="Straight Connector 17"/>
        <cdr:cNvCxnSpPr/>
      </cdr:nvCxnSpPr>
      <cdr:spPr>
        <a:xfrm xmlns:a="http://schemas.openxmlformats.org/drawingml/2006/main">
          <a:off x="1094045" y="1396250"/>
          <a:ext cx="819901" cy="247358"/>
        </a:xfrm>
        <a:prstGeom xmlns:a="http://schemas.openxmlformats.org/drawingml/2006/main" prst="line">
          <a:avLst/>
        </a:prstGeom>
        <a:ln xmlns:a="http://schemas.openxmlformats.org/drawingml/2006/main" w="28575">
          <a:solidFill>
            <a:srgbClr val="00B05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0.04082</cdr:x>
      <cdr:y>0.32344</cdr:y>
    </cdr:from>
    <cdr:to>
      <cdr:x>0.14538</cdr:x>
      <cdr:y>0.48597</cdr:y>
    </cdr:to>
    <cdr:cxnSp macro="">
      <cdr:nvCxnSpPr>
        <cdr:cNvPr id="19" name="Straight Connector 18"/>
        <cdr:cNvCxnSpPr/>
      </cdr:nvCxnSpPr>
      <cdr:spPr>
        <a:xfrm xmlns:a="http://schemas.openxmlformats.org/drawingml/2006/main" flipV="1">
          <a:off x="308599" y="1397423"/>
          <a:ext cx="790594" cy="702211"/>
        </a:xfrm>
        <a:prstGeom xmlns:a="http://schemas.openxmlformats.org/drawingml/2006/main" prst="line">
          <a:avLst/>
        </a:prstGeom>
        <a:ln xmlns:a="http://schemas.openxmlformats.org/drawingml/2006/main" w="28575">
          <a:solidFill>
            <a:srgbClr val="00B05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0.53425</cdr:x>
      <cdr:y>0.26103</cdr:y>
    </cdr:from>
    <cdr:to>
      <cdr:x>0.64231</cdr:x>
      <cdr:y>0.343</cdr:y>
    </cdr:to>
    <cdr:cxnSp macro="">
      <cdr:nvCxnSpPr>
        <cdr:cNvPr id="31" name="Straight Connector 30"/>
        <cdr:cNvCxnSpPr/>
      </cdr:nvCxnSpPr>
      <cdr:spPr>
        <a:xfrm xmlns:a="http://schemas.openxmlformats.org/drawingml/2006/main" flipV="1">
          <a:off x="4039344" y="1127793"/>
          <a:ext cx="817095" cy="354141"/>
        </a:xfrm>
        <a:prstGeom xmlns:a="http://schemas.openxmlformats.org/drawingml/2006/main" prst="line">
          <a:avLst/>
        </a:prstGeom>
        <a:ln xmlns:a="http://schemas.openxmlformats.org/drawingml/2006/main" w="28575">
          <a:solidFill>
            <a:srgbClr val="FF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0.46576</cdr:x>
      <cdr:y>0.34108</cdr:y>
    </cdr:from>
    <cdr:to>
      <cdr:x>0.53688</cdr:x>
      <cdr:y>0.44566</cdr:y>
    </cdr:to>
    <cdr:cxnSp macro="">
      <cdr:nvCxnSpPr>
        <cdr:cNvPr id="32" name="Straight Connector 31"/>
        <cdr:cNvCxnSpPr/>
      </cdr:nvCxnSpPr>
      <cdr:spPr>
        <a:xfrm xmlns:a="http://schemas.openxmlformats.org/drawingml/2006/main" flipV="1">
          <a:off x="3521574" y="1473623"/>
          <a:ext cx="537696" cy="451834"/>
        </a:xfrm>
        <a:prstGeom xmlns:a="http://schemas.openxmlformats.org/drawingml/2006/main" prst="line">
          <a:avLst/>
        </a:prstGeom>
        <a:ln xmlns:a="http://schemas.openxmlformats.org/drawingml/2006/main" w="28575">
          <a:solidFill>
            <a:srgbClr val="FF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0.39522</cdr:x>
      <cdr:y>0.44961</cdr:y>
    </cdr:from>
    <cdr:to>
      <cdr:x>0.46323</cdr:x>
      <cdr:y>0.44973</cdr:y>
    </cdr:to>
    <cdr:cxnSp macro="">
      <cdr:nvCxnSpPr>
        <cdr:cNvPr id="33" name="Straight Connector 32"/>
        <cdr:cNvCxnSpPr/>
      </cdr:nvCxnSpPr>
      <cdr:spPr>
        <a:xfrm xmlns:a="http://schemas.openxmlformats.org/drawingml/2006/main" flipV="1">
          <a:off x="2988175" y="1942546"/>
          <a:ext cx="514249" cy="496"/>
        </a:xfrm>
        <a:prstGeom xmlns:a="http://schemas.openxmlformats.org/drawingml/2006/main" prst="line">
          <a:avLst/>
        </a:prstGeom>
        <a:ln xmlns:a="http://schemas.openxmlformats.org/drawingml/2006/main" w="28575">
          <a:solidFill>
            <a:srgbClr val="FF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0.28823</cdr:x>
      <cdr:y>0.45368</cdr:y>
    </cdr:from>
    <cdr:to>
      <cdr:x>0.38958</cdr:x>
      <cdr:y>0.5447</cdr:y>
    </cdr:to>
    <cdr:cxnSp macro="">
      <cdr:nvCxnSpPr>
        <cdr:cNvPr id="34" name="Straight Connector 33"/>
        <cdr:cNvCxnSpPr/>
      </cdr:nvCxnSpPr>
      <cdr:spPr>
        <a:xfrm xmlns:a="http://schemas.openxmlformats.org/drawingml/2006/main" flipV="1">
          <a:off x="2179282" y="1960131"/>
          <a:ext cx="766295" cy="393219"/>
        </a:xfrm>
        <a:prstGeom xmlns:a="http://schemas.openxmlformats.org/drawingml/2006/main" prst="line">
          <a:avLst/>
        </a:prstGeom>
        <a:ln xmlns:a="http://schemas.openxmlformats.org/drawingml/2006/main" w="28575">
          <a:solidFill>
            <a:srgbClr val="FF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0.15024</cdr:x>
      <cdr:y>0.35069</cdr:y>
    </cdr:from>
    <cdr:to>
      <cdr:x>0.24926</cdr:x>
      <cdr:y>0.4062</cdr:y>
    </cdr:to>
    <cdr:cxnSp macro="">
      <cdr:nvCxnSpPr>
        <cdr:cNvPr id="35" name="Straight Connector 34"/>
        <cdr:cNvCxnSpPr/>
      </cdr:nvCxnSpPr>
      <cdr:spPr>
        <a:xfrm xmlns:a="http://schemas.openxmlformats.org/drawingml/2006/main">
          <a:off x="1135929" y="1515150"/>
          <a:ext cx="748710" cy="239827"/>
        </a:xfrm>
        <a:prstGeom xmlns:a="http://schemas.openxmlformats.org/drawingml/2006/main" prst="line">
          <a:avLst/>
        </a:prstGeom>
        <a:ln xmlns:a="http://schemas.openxmlformats.org/drawingml/2006/main" w="28575">
          <a:solidFill>
            <a:srgbClr val="FF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0.04407</cdr:x>
      <cdr:y>0.35736</cdr:y>
    </cdr:from>
    <cdr:to>
      <cdr:x>0.14228</cdr:x>
      <cdr:y>0.61667</cdr:y>
    </cdr:to>
    <cdr:cxnSp macro="">
      <cdr:nvCxnSpPr>
        <cdr:cNvPr id="36" name="Straight Connector 35"/>
        <cdr:cNvCxnSpPr/>
      </cdr:nvCxnSpPr>
      <cdr:spPr>
        <a:xfrm xmlns:a="http://schemas.openxmlformats.org/drawingml/2006/main" flipV="1">
          <a:off x="333237" y="1543962"/>
          <a:ext cx="742509" cy="1120334"/>
        </a:xfrm>
        <a:prstGeom xmlns:a="http://schemas.openxmlformats.org/drawingml/2006/main" prst="line">
          <a:avLst/>
        </a:prstGeom>
        <a:ln xmlns:a="http://schemas.openxmlformats.org/drawingml/2006/main" w="28575">
          <a:solidFill>
            <a:srgbClr val="FF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CA8E8EA3-7C86-485F-B3D7-11CF22ECF1A9}" type="datetimeFigureOut">
              <a:rPr lang="en-GB" smtClean="0"/>
              <a:t>30/03/2016</a:t>
            </a:fld>
            <a:endParaRPr lang="en-GB"/>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2E953C28-291B-47A3-9C04-AE00C06364A2}" type="slidenum">
              <a:rPr lang="en-GB" smtClean="0"/>
              <a:t>‹#›</a:t>
            </a:fld>
            <a:endParaRPr lang="en-GB"/>
          </a:p>
        </p:txBody>
      </p:sp>
    </p:spTree>
    <p:extLst>
      <p:ext uri="{BB962C8B-B14F-4D97-AF65-F5344CB8AC3E}">
        <p14:creationId xmlns:p14="http://schemas.microsoft.com/office/powerpoint/2010/main" val="20791771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9C8986C-05F1-4766-9082-A060D4D8D5CB}" type="datetimeFigureOut">
              <a:rPr lang="en-GB"/>
              <a:pPr>
                <a:defRPr/>
              </a:pPr>
              <a:t>30/03/2016</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36250E2D-5761-4CD0-A369-36854964AE89}" type="slidenum">
              <a:rPr lang="en-GB"/>
              <a:pPr>
                <a:defRPr/>
              </a:pPr>
              <a:t>‹#›</a:t>
            </a:fld>
            <a:endParaRPr lang="en-GB"/>
          </a:p>
        </p:txBody>
      </p:sp>
    </p:spTree>
    <p:extLst>
      <p:ext uri="{BB962C8B-B14F-4D97-AF65-F5344CB8AC3E}">
        <p14:creationId xmlns:p14="http://schemas.microsoft.com/office/powerpoint/2010/main" val="3298113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kern="1200" dirty="0" smtClean="0">
                <a:solidFill>
                  <a:schemeClr val="tx1"/>
                </a:solidFill>
                <a:effectLst/>
                <a:latin typeface="+mn-lt"/>
                <a:ea typeface="+mn-ea"/>
                <a:cs typeface="+mn-cs"/>
              </a:rPr>
              <a:t>Here are the results of a study which we carried out in a representative sample of practices in England. We measured quality of care by going into the practices and extracting data from paper and electronic records at two points before the pay for performance scheme and two points afterwards. On the vertical axis you see the quality score against a set of predefined indicators. Look at the red line first. This is for coronary heart disease. You can see that care was already improving rapidly before the financial incentives came in. Following the introduction of incentives, care continued to improve at the same rate, and then it plateaued. It plateaued for two reasons: one was that the doctors had received all the money that they could get for these indicators, but the second is that for some of the indicators, care was probably as good as it could get. Now look at the yellow and the green lines. These are for asthma and diabetes. What you can see here is that care was again improving before the incentives, but the rate of improvement increased when the incentives were introduced. And then the improvement again plateaued.  Now you may look at this and think “The incentives have only had a small effect” and you would be right. However, I want you to think about this in another way too.</a:t>
            </a:r>
            <a:endParaRPr lang="en-GB" dirty="0"/>
          </a:p>
        </p:txBody>
      </p:sp>
      <p:sp>
        <p:nvSpPr>
          <p:cNvPr id="4" name="Slide Number Placeholder 3"/>
          <p:cNvSpPr>
            <a:spLocks noGrp="1"/>
          </p:cNvSpPr>
          <p:nvPr>
            <p:ph type="sldNum" sz="quarter" idx="10"/>
          </p:nvPr>
        </p:nvSpPr>
        <p:spPr/>
        <p:txBody>
          <a:bodyPr/>
          <a:lstStyle/>
          <a:p>
            <a:pPr>
              <a:defRPr/>
            </a:pPr>
            <a:fld id="{4781C1FC-5683-4683-A48D-A470FCD76FC4}" type="slidenum">
              <a:rPr lang="en-GB" smtClean="0"/>
              <a:pPr>
                <a:defRPr/>
              </a:pPr>
              <a:t>6</a:t>
            </a:fld>
            <a:endParaRPr lang="en-GB"/>
          </a:p>
        </p:txBody>
      </p:sp>
    </p:spTree>
    <p:extLst>
      <p:ext uri="{BB962C8B-B14F-4D97-AF65-F5344CB8AC3E}">
        <p14:creationId xmlns:p14="http://schemas.microsoft.com/office/powerpoint/2010/main" val="139351454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4" name="Rectangle 3"/>
          <p:cNvSpPr/>
          <p:nvPr/>
        </p:nvSpPr>
        <p:spPr>
          <a:xfrm>
            <a:off x="0" y="0"/>
            <a:ext cx="9144000" cy="14319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5" name="Rectangle 4"/>
          <p:cNvSpPr/>
          <p:nvPr/>
        </p:nvSpPr>
        <p:spPr>
          <a:xfrm>
            <a:off x="0" y="1755775"/>
            <a:ext cx="9144000" cy="3617913"/>
          </a:xfrm>
          <a:prstGeom prst="rect">
            <a:avLst/>
          </a:prstGeom>
          <a:solidFill>
            <a:srgbClr val="375B5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6" name="Rectangle 5"/>
          <p:cNvSpPr/>
          <p:nvPr/>
        </p:nvSpPr>
        <p:spPr>
          <a:xfrm>
            <a:off x="0" y="5526088"/>
            <a:ext cx="9144000" cy="13319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7" name="Rectangle 6"/>
          <p:cNvSpPr/>
          <p:nvPr/>
        </p:nvSpPr>
        <p:spPr>
          <a:xfrm>
            <a:off x="0" y="5373688"/>
            <a:ext cx="9144000" cy="74295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8" name="Rectangle 7"/>
          <p:cNvSpPr/>
          <p:nvPr/>
        </p:nvSpPr>
        <p:spPr>
          <a:xfrm>
            <a:off x="0" y="6030913"/>
            <a:ext cx="9144000" cy="173037"/>
          </a:xfrm>
          <a:prstGeom prst="rect">
            <a:avLst/>
          </a:prstGeom>
          <a:solidFill>
            <a:srgbClr val="375B5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9" name="Picture 1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7950" y="168275"/>
            <a:ext cx="4359275" cy="128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25413" y="6308725"/>
            <a:ext cx="1008062"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2" name="Rectangle 2"/>
          <p:cNvSpPr>
            <a:spLocks noGrp="1" noChangeArrowheads="1"/>
          </p:cNvSpPr>
          <p:nvPr>
            <p:ph type="ctrTitle"/>
          </p:nvPr>
        </p:nvSpPr>
        <p:spPr>
          <a:xfrm>
            <a:off x="384175" y="2016125"/>
            <a:ext cx="8374063" cy="576263"/>
          </a:xfrm>
        </p:spPr>
        <p:txBody>
          <a:bodyPr/>
          <a:lstStyle>
            <a:lvl1pPr>
              <a:defRPr sz="3600"/>
            </a:lvl1pPr>
          </a:lstStyle>
          <a:p>
            <a:pPr lvl="0"/>
            <a:r>
              <a:rPr lang="en-US" noProof="0" smtClean="0"/>
              <a:t>Click to edit Master title style</a:t>
            </a:r>
            <a:endParaRPr lang="en-GB" noProof="0" dirty="0" smtClean="0"/>
          </a:p>
        </p:txBody>
      </p:sp>
      <p:sp>
        <p:nvSpPr>
          <p:cNvPr id="5123" name="Rectangle 3"/>
          <p:cNvSpPr>
            <a:spLocks noGrp="1" noChangeArrowheads="1"/>
          </p:cNvSpPr>
          <p:nvPr>
            <p:ph type="subTitle" idx="1"/>
          </p:nvPr>
        </p:nvSpPr>
        <p:spPr>
          <a:xfrm>
            <a:off x="384175" y="2774950"/>
            <a:ext cx="8374063" cy="539750"/>
          </a:xfrm>
        </p:spPr>
        <p:txBody>
          <a:bodyPr/>
          <a:lstStyle>
            <a:lvl1pPr marL="0" indent="0">
              <a:buFontTx/>
              <a:buNone/>
              <a:defRPr sz="1800" b="1" baseline="0">
                <a:solidFill>
                  <a:schemeClr val="tx2"/>
                </a:solidFill>
              </a:defRPr>
            </a:lvl1pPr>
          </a:lstStyle>
          <a:p>
            <a:pPr lvl="0"/>
            <a:r>
              <a:rPr lang="en-US" noProof="0" smtClean="0"/>
              <a:t>Click to edit Master subtitle style</a:t>
            </a:r>
            <a:endParaRPr lang="en-GB" noProof="0" dirty="0" smtClean="0"/>
          </a:p>
        </p:txBody>
      </p:sp>
    </p:spTree>
    <p:extLst>
      <p:ext uri="{BB962C8B-B14F-4D97-AF65-F5344CB8AC3E}">
        <p14:creationId xmlns:p14="http://schemas.microsoft.com/office/powerpoint/2010/main" val="1988301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8241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lstStyle/>
          <a:p>
            <a:endParaRPr lang="en-GB"/>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a:defRPr/>
            </a:lvl1pPr>
          </a:lstStyle>
          <a:p>
            <a:endParaRPr lang="en-US" altLang="en-US"/>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a:defRPr/>
            </a:lvl1pPr>
          </a:lstStyle>
          <a:p>
            <a:endParaRPr lang="en-US" altLang="en-US"/>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a:defRPr/>
            </a:lvl1pPr>
          </a:lstStyle>
          <a:p>
            <a:fld id="{2D0FBC03-CDF3-44FA-AC87-9175F7E718DD}" type="slidenum">
              <a:rPr lang="en-US" altLang="en-US"/>
              <a:pPr/>
              <a:t>‹#›</a:t>
            </a:fld>
            <a:endParaRPr lang="en-US" altLang="en-US"/>
          </a:p>
        </p:txBody>
      </p:sp>
    </p:spTree>
    <p:extLst>
      <p:ext uri="{BB962C8B-B14F-4D97-AF65-F5344CB8AC3E}">
        <p14:creationId xmlns:p14="http://schemas.microsoft.com/office/powerpoint/2010/main" val="23013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3"/>
          <p:cNvSpPr>
            <a:spLocks noGrp="1"/>
          </p:cNvSpPr>
          <p:nvPr>
            <p:ph type="sldNum" sz="quarter" idx="10"/>
          </p:nvPr>
        </p:nvSpPr>
        <p:spPr>
          <a:xfrm>
            <a:off x="7885113" y="5949950"/>
            <a:ext cx="900112" cy="179388"/>
          </a:xfrm>
          <a:prstGeom prst="rect">
            <a:avLst/>
          </a:prstGeom>
        </p:spPr>
        <p:txBody>
          <a:bodyPr/>
          <a:lstStyle>
            <a:lvl1pPr algn="r" fontAlgn="auto">
              <a:spcBef>
                <a:spcPts val="0"/>
              </a:spcBef>
              <a:spcAft>
                <a:spcPts val="0"/>
              </a:spcAft>
              <a:defRPr sz="1200">
                <a:latin typeface="+mn-lt"/>
                <a:cs typeface="+mn-cs"/>
              </a:defRPr>
            </a:lvl1pPr>
          </a:lstStyle>
          <a:p>
            <a:pPr>
              <a:defRPr/>
            </a:pPr>
            <a:fld id="{E4B0F782-6B1C-40B8-8DDA-9A2D1C6BF490}" type="slidenum">
              <a:rPr lang="en-GB"/>
              <a:pPr>
                <a:defRPr/>
              </a:pPr>
              <a:t>‹#›</a:t>
            </a:fld>
            <a:endParaRPr lang="en-GB"/>
          </a:p>
        </p:txBody>
      </p:sp>
    </p:spTree>
    <p:extLst>
      <p:ext uri="{BB962C8B-B14F-4D97-AF65-F5344CB8AC3E}">
        <p14:creationId xmlns:p14="http://schemas.microsoft.com/office/powerpoint/2010/main" val="3868565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GB"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E9792327-3546-2F47-A00B-49131B966B55}" type="datetimeFigureOut">
              <a:rPr lang="en-US" smtClean="0"/>
              <a:pPr/>
              <a:t>3/30/2016</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0F688604-E017-CD45-B9AA-0BB04E30C63C}" type="slidenum">
              <a:rPr lang="en-US" smtClean="0"/>
              <a:pPr/>
              <a:t>‹#›</a:t>
            </a:fld>
            <a:endParaRPr lang="en-US"/>
          </a:p>
        </p:txBody>
      </p:sp>
    </p:spTree>
    <p:extLst>
      <p:ext uri="{BB962C8B-B14F-4D97-AF65-F5344CB8AC3E}">
        <p14:creationId xmlns:p14="http://schemas.microsoft.com/office/powerpoint/2010/main" val="141979814"/>
      </p:ext>
    </p:extLst>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4175" y="398463"/>
            <a:ext cx="8375650" cy="4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en-US" smtClean="0"/>
              <a:t>Click to edit Master title style</a:t>
            </a:r>
            <a:endParaRPr lang="en-GB" altLang="en-US" smtClean="0"/>
          </a:p>
        </p:txBody>
      </p:sp>
      <p:sp>
        <p:nvSpPr>
          <p:cNvPr id="1027" name="Rectangle 3"/>
          <p:cNvSpPr>
            <a:spLocks noGrp="1" noChangeArrowheads="1"/>
          </p:cNvSpPr>
          <p:nvPr>
            <p:ph type="body" idx="1"/>
          </p:nvPr>
        </p:nvSpPr>
        <p:spPr bwMode="auto">
          <a:xfrm>
            <a:off x="384175" y="1708150"/>
            <a:ext cx="8374063" cy="406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7" name="Rectangle 6"/>
          <p:cNvSpPr/>
          <p:nvPr/>
        </p:nvSpPr>
        <p:spPr>
          <a:xfrm>
            <a:off x="0" y="0"/>
            <a:ext cx="9144000" cy="1179513"/>
          </a:xfrm>
          <a:prstGeom prst="rect">
            <a:avLst/>
          </a:prstGeom>
          <a:solidFill>
            <a:srgbClr val="375B5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8" name="Rectangle 7"/>
          <p:cNvSpPr/>
          <p:nvPr/>
        </p:nvSpPr>
        <p:spPr>
          <a:xfrm>
            <a:off x="0" y="1131888"/>
            <a:ext cx="9144000" cy="173037"/>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9" name="Rectangle 8"/>
          <p:cNvSpPr/>
          <p:nvPr userDrawn="1"/>
        </p:nvSpPr>
        <p:spPr>
          <a:xfrm>
            <a:off x="0" y="6215063"/>
            <a:ext cx="9144000" cy="642937"/>
          </a:xfrm>
          <a:prstGeom prst="rect">
            <a:avLst/>
          </a:prstGeom>
          <a:solidFill>
            <a:srgbClr val="375B5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1031" name="Picture 9"/>
          <p:cNvPicPr>
            <a:picLocks noChangeAspect="1"/>
          </p:cNvPicPr>
          <p:nvPr userDrawn="1"/>
        </p:nvPicPr>
        <p:blipFill>
          <a:blip r:embed="rId7">
            <a:extLst>
              <a:ext uri="{28A0092B-C50C-407E-A947-70E740481C1C}">
                <a14:useLocalDpi xmlns:a14="http://schemas.microsoft.com/office/drawing/2010/main" val="0"/>
              </a:ext>
            </a:extLst>
          </a:blip>
          <a:srcRect r="55206" b="21698"/>
          <a:stretch>
            <a:fillRect/>
          </a:stretch>
        </p:blipFill>
        <p:spPr bwMode="auto">
          <a:xfrm>
            <a:off x="323850" y="6292850"/>
            <a:ext cx="1008063"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53" r:id="rId1"/>
    <p:sldLayoutId id="2147483755" r:id="rId2"/>
    <p:sldLayoutId id="2147483756" r:id="rId3"/>
    <p:sldLayoutId id="2147483757" r:id="rId4"/>
    <p:sldLayoutId id="2147483758" r:id="rId5"/>
  </p:sldLayoutIdLst>
  <p:txStyles>
    <p:titleStyle>
      <a:lvl1pPr algn="l" rtl="0" eaLnBrk="0" fontAlgn="base" hangingPunct="0">
        <a:spcBef>
          <a:spcPct val="0"/>
        </a:spcBef>
        <a:spcAft>
          <a:spcPct val="0"/>
        </a:spcAft>
        <a:defRPr sz="2600" b="1">
          <a:solidFill>
            <a:schemeClr val="tx2"/>
          </a:solidFill>
          <a:latin typeface="+mj-lt"/>
          <a:ea typeface="+mj-ea"/>
          <a:cs typeface="+mj-cs"/>
        </a:defRPr>
      </a:lvl1pPr>
      <a:lvl2pPr algn="l" rtl="0" eaLnBrk="0" fontAlgn="base" hangingPunct="0">
        <a:spcBef>
          <a:spcPct val="0"/>
        </a:spcBef>
        <a:spcAft>
          <a:spcPct val="0"/>
        </a:spcAft>
        <a:defRPr sz="2600" b="1">
          <a:solidFill>
            <a:schemeClr val="tx2"/>
          </a:solidFill>
          <a:latin typeface="Arial" charset="0"/>
        </a:defRPr>
      </a:lvl2pPr>
      <a:lvl3pPr algn="l" rtl="0" eaLnBrk="0" fontAlgn="base" hangingPunct="0">
        <a:spcBef>
          <a:spcPct val="0"/>
        </a:spcBef>
        <a:spcAft>
          <a:spcPct val="0"/>
        </a:spcAft>
        <a:defRPr sz="2600" b="1">
          <a:solidFill>
            <a:schemeClr val="tx2"/>
          </a:solidFill>
          <a:latin typeface="Arial" charset="0"/>
        </a:defRPr>
      </a:lvl3pPr>
      <a:lvl4pPr algn="l" rtl="0" eaLnBrk="0" fontAlgn="base" hangingPunct="0">
        <a:spcBef>
          <a:spcPct val="0"/>
        </a:spcBef>
        <a:spcAft>
          <a:spcPct val="0"/>
        </a:spcAft>
        <a:defRPr sz="2600" b="1">
          <a:solidFill>
            <a:schemeClr val="tx2"/>
          </a:solidFill>
          <a:latin typeface="Arial" charset="0"/>
        </a:defRPr>
      </a:lvl4pPr>
      <a:lvl5pPr algn="l" rtl="0" eaLnBrk="0" fontAlgn="base" hangingPunct="0">
        <a:spcBef>
          <a:spcPct val="0"/>
        </a:spcBef>
        <a:spcAft>
          <a:spcPct val="0"/>
        </a:spcAft>
        <a:defRPr sz="2600" b="1">
          <a:solidFill>
            <a:schemeClr val="tx2"/>
          </a:solidFill>
          <a:latin typeface="Arial" charset="0"/>
        </a:defRPr>
      </a:lvl5pPr>
      <a:lvl6pPr marL="457200" algn="l" rtl="0" eaLnBrk="1" fontAlgn="base" hangingPunct="1">
        <a:spcBef>
          <a:spcPct val="0"/>
        </a:spcBef>
        <a:spcAft>
          <a:spcPct val="0"/>
        </a:spcAft>
        <a:defRPr sz="2600" b="1">
          <a:solidFill>
            <a:schemeClr val="tx2"/>
          </a:solidFill>
          <a:latin typeface="Arial" charset="0"/>
        </a:defRPr>
      </a:lvl6pPr>
      <a:lvl7pPr marL="914400" algn="l" rtl="0" eaLnBrk="1" fontAlgn="base" hangingPunct="1">
        <a:spcBef>
          <a:spcPct val="0"/>
        </a:spcBef>
        <a:spcAft>
          <a:spcPct val="0"/>
        </a:spcAft>
        <a:defRPr sz="2600" b="1">
          <a:solidFill>
            <a:schemeClr val="tx2"/>
          </a:solidFill>
          <a:latin typeface="Arial" charset="0"/>
        </a:defRPr>
      </a:lvl7pPr>
      <a:lvl8pPr marL="1371600" algn="l" rtl="0" eaLnBrk="1" fontAlgn="base" hangingPunct="1">
        <a:spcBef>
          <a:spcPct val="0"/>
        </a:spcBef>
        <a:spcAft>
          <a:spcPct val="0"/>
        </a:spcAft>
        <a:defRPr sz="2600" b="1">
          <a:solidFill>
            <a:schemeClr val="tx2"/>
          </a:solidFill>
          <a:latin typeface="Arial" charset="0"/>
        </a:defRPr>
      </a:lvl8pPr>
      <a:lvl9pPr marL="1828800" algn="l" rtl="0" eaLnBrk="1" fontAlgn="base" hangingPunct="1">
        <a:spcBef>
          <a:spcPct val="0"/>
        </a:spcBef>
        <a:spcAft>
          <a:spcPct val="0"/>
        </a:spcAft>
        <a:defRPr sz="2600" b="1">
          <a:solidFill>
            <a:schemeClr val="tx2"/>
          </a:solidFill>
          <a:latin typeface="Arial" charset="0"/>
        </a:defRPr>
      </a:lvl9pPr>
    </p:titleStyle>
    <p:bodyStyle>
      <a:lvl1pPr marL="269875" indent="-269875" algn="l" rtl="0" eaLnBrk="0" fontAlgn="base" hangingPunct="0">
        <a:spcBef>
          <a:spcPct val="0"/>
        </a:spcBef>
        <a:spcAft>
          <a:spcPct val="75000"/>
        </a:spcAft>
        <a:buChar char="•"/>
        <a:defRPr sz="2000">
          <a:solidFill>
            <a:srgbClr val="1A2B2C"/>
          </a:solidFill>
          <a:latin typeface="+mn-lt"/>
          <a:ea typeface="+mn-ea"/>
          <a:cs typeface="+mn-cs"/>
        </a:defRPr>
      </a:lvl1pPr>
      <a:lvl2pPr marL="538163" indent="-266700" algn="l" rtl="0" eaLnBrk="0" fontAlgn="base" hangingPunct="0">
        <a:spcBef>
          <a:spcPct val="0"/>
        </a:spcBef>
        <a:spcAft>
          <a:spcPct val="75000"/>
        </a:spcAft>
        <a:buChar char="•"/>
        <a:defRPr sz="2000">
          <a:solidFill>
            <a:srgbClr val="1A2B2C"/>
          </a:solidFill>
          <a:latin typeface="+mn-lt"/>
        </a:defRPr>
      </a:lvl2pPr>
      <a:lvl3pPr marL="809625" indent="-269875" algn="l" rtl="0" eaLnBrk="0" fontAlgn="base" hangingPunct="0">
        <a:spcBef>
          <a:spcPct val="0"/>
        </a:spcBef>
        <a:spcAft>
          <a:spcPct val="75000"/>
        </a:spcAft>
        <a:buChar char="•"/>
        <a:defRPr sz="2000">
          <a:solidFill>
            <a:srgbClr val="1A2B2C"/>
          </a:solidFill>
          <a:latin typeface="+mn-lt"/>
        </a:defRPr>
      </a:lvl3pPr>
      <a:lvl4pPr marL="1079500" indent="-268288" algn="l" rtl="0" eaLnBrk="0" fontAlgn="base" hangingPunct="0">
        <a:spcBef>
          <a:spcPct val="0"/>
        </a:spcBef>
        <a:spcAft>
          <a:spcPct val="75000"/>
        </a:spcAft>
        <a:buChar char="•"/>
        <a:defRPr sz="2000">
          <a:solidFill>
            <a:srgbClr val="1A2B2C"/>
          </a:solidFill>
          <a:latin typeface="+mn-lt"/>
        </a:defRPr>
      </a:lvl4pPr>
      <a:lvl5pPr marL="1350963" indent="-269875" algn="l" rtl="0" eaLnBrk="0" fontAlgn="base" hangingPunct="0">
        <a:spcBef>
          <a:spcPct val="0"/>
        </a:spcBef>
        <a:spcAft>
          <a:spcPct val="75000"/>
        </a:spcAft>
        <a:buChar char="•"/>
        <a:defRPr sz="2000">
          <a:solidFill>
            <a:srgbClr val="1A2B2C"/>
          </a:solidFill>
          <a:latin typeface="+mn-lt"/>
        </a:defRPr>
      </a:lvl5pPr>
      <a:lvl6pPr marL="1808163" indent="-269875" algn="l" rtl="0" eaLnBrk="1" fontAlgn="base" hangingPunct="1">
        <a:spcBef>
          <a:spcPct val="0"/>
        </a:spcBef>
        <a:spcAft>
          <a:spcPct val="75000"/>
        </a:spcAft>
        <a:buChar char="•"/>
        <a:defRPr sz="2000">
          <a:solidFill>
            <a:schemeClr val="tx1"/>
          </a:solidFill>
          <a:latin typeface="+mn-lt"/>
        </a:defRPr>
      </a:lvl6pPr>
      <a:lvl7pPr marL="2265363" indent="-269875" algn="l" rtl="0" eaLnBrk="1" fontAlgn="base" hangingPunct="1">
        <a:spcBef>
          <a:spcPct val="0"/>
        </a:spcBef>
        <a:spcAft>
          <a:spcPct val="75000"/>
        </a:spcAft>
        <a:buChar char="•"/>
        <a:defRPr sz="2000">
          <a:solidFill>
            <a:schemeClr val="tx1"/>
          </a:solidFill>
          <a:latin typeface="+mn-lt"/>
        </a:defRPr>
      </a:lvl7pPr>
      <a:lvl8pPr marL="2722563" indent="-269875" algn="l" rtl="0" eaLnBrk="1" fontAlgn="base" hangingPunct="1">
        <a:spcBef>
          <a:spcPct val="0"/>
        </a:spcBef>
        <a:spcAft>
          <a:spcPct val="75000"/>
        </a:spcAft>
        <a:buChar char="•"/>
        <a:defRPr sz="2000">
          <a:solidFill>
            <a:schemeClr val="tx1"/>
          </a:solidFill>
          <a:latin typeface="+mn-lt"/>
        </a:defRPr>
      </a:lvl8pPr>
      <a:lvl9pPr marL="3179763" indent="-269875" algn="l" rtl="0" eaLnBrk="1" fontAlgn="base" hangingPunct="1">
        <a:spcBef>
          <a:spcPct val="0"/>
        </a:spcBef>
        <a:spcAft>
          <a:spcPct val="7500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359288"/>
            <a:ext cx="9144000" cy="1800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395536" y="2420888"/>
            <a:ext cx="8374063" cy="576263"/>
          </a:xfrm>
        </p:spPr>
        <p:txBody>
          <a:bodyPr/>
          <a:lstStyle/>
          <a:p>
            <a:r>
              <a:rPr lang="en-GB" sz="2800" dirty="0" smtClean="0"/>
              <a:t>Improving quality in primary care: what have we learned so far?</a:t>
            </a:r>
            <a:br>
              <a:rPr lang="en-GB" sz="2800" dirty="0" smtClean="0"/>
            </a:br>
            <a:r>
              <a:rPr lang="en-GB" sz="2800" dirty="0"/>
              <a:t/>
            </a:r>
            <a:br>
              <a:rPr lang="en-GB" sz="2800" dirty="0"/>
            </a:br>
            <a:r>
              <a:rPr lang="en-GB" sz="2800" dirty="0" smtClean="0"/>
              <a:t>Martin Roland</a:t>
            </a:r>
            <a:r>
              <a:rPr lang="en-GB" dirty="0" smtClean="0"/>
              <a:t/>
            </a:r>
            <a:br>
              <a:rPr lang="en-GB" dirty="0" smtClean="0"/>
            </a:br>
            <a:endParaRPr lang="en-GB" dirty="0"/>
          </a:p>
        </p:txBody>
      </p:sp>
      <p:pic>
        <p:nvPicPr>
          <p:cNvPr id="4099"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8287" y="5826290"/>
            <a:ext cx="3600401" cy="7442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066158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4192696245"/>
              </p:ext>
            </p:extLst>
          </p:nvPr>
        </p:nvGraphicFramePr>
        <p:xfrm>
          <a:off x="251520" y="1700808"/>
          <a:ext cx="7128792" cy="4176464"/>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7182688" y="3886716"/>
            <a:ext cx="1095172" cy="369332"/>
          </a:xfrm>
          <a:prstGeom prst="rect">
            <a:avLst/>
          </a:prstGeom>
          <a:noFill/>
        </p:spPr>
        <p:txBody>
          <a:bodyPr wrap="none" rtlCol="0">
            <a:spAutoFit/>
          </a:bodyPr>
          <a:lstStyle/>
          <a:p>
            <a:r>
              <a:rPr lang="en-GB" b="1" dirty="0" smtClean="0"/>
              <a:t>England</a:t>
            </a:r>
            <a:endParaRPr lang="en-GB" b="1" dirty="0"/>
          </a:p>
        </p:txBody>
      </p:sp>
      <p:sp>
        <p:nvSpPr>
          <p:cNvPr id="4" name="TextBox 3"/>
          <p:cNvSpPr txBox="1"/>
          <p:nvPr/>
        </p:nvSpPr>
        <p:spPr>
          <a:xfrm>
            <a:off x="7164288" y="4437112"/>
            <a:ext cx="1159292" cy="369332"/>
          </a:xfrm>
          <a:prstGeom prst="rect">
            <a:avLst/>
          </a:prstGeom>
          <a:noFill/>
        </p:spPr>
        <p:txBody>
          <a:bodyPr wrap="none" rtlCol="0">
            <a:spAutoFit/>
          </a:bodyPr>
          <a:lstStyle/>
          <a:p>
            <a:r>
              <a:rPr lang="en-GB" b="1" dirty="0" smtClean="0"/>
              <a:t>Scotland</a:t>
            </a:r>
            <a:endParaRPr lang="en-GB" b="1" dirty="0"/>
          </a:p>
        </p:txBody>
      </p:sp>
      <p:sp>
        <p:nvSpPr>
          <p:cNvPr id="5" name="TextBox 4"/>
          <p:cNvSpPr txBox="1"/>
          <p:nvPr/>
        </p:nvSpPr>
        <p:spPr>
          <a:xfrm>
            <a:off x="690424" y="415712"/>
            <a:ext cx="7877478" cy="461665"/>
          </a:xfrm>
          <a:prstGeom prst="rect">
            <a:avLst/>
          </a:prstGeom>
          <a:noFill/>
        </p:spPr>
        <p:txBody>
          <a:bodyPr wrap="none" rtlCol="0">
            <a:spAutoFit/>
          </a:bodyPr>
          <a:lstStyle/>
          <a:p>
            <a:r>
              <a:rPr lang="en-GB" sz="2400" b="1" dirty="0" smtClean="0">
                <a:solidFill>
                  <a:schemeClr val="bg1"/>
                </a:solidFill>
              </a:rPr>
              <a:t>Percentage of NHS budget spent on general practice</a:t>
            </a:r>
            <a:endParaRPr lang="en-GB" sz="2400" b="1" dirty="0">
              <a:solidFill>
                <a:schemeClr val="bg1"/>
              </a:solidFill>
            </a:endParaRPr>
          </a:p>
        </p:txBody>
      </p:sp>
    </p:spTree>
    <p:extLst>
      <p:ext uri="{BB962C8B-B14F-4D97-AF65-F5344CB8AC3E}">
        <p14:creationId xmlns:p14="http://schemas.microsoft.com/office/powerpoint/2010/main" val="20861942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32656"/>
            <a:ext cx="8229600" cy="1143000"/>
          </a:xfrm>
        </p:spPr>
        <p:txBody>
          <a:bodyPr/>
          <a:lstStyle/>
          <a:p>
            <a:r>
              <a:rPr lang="en-GB" dirty="0" smtClean="0"/>
              <a:t>GP job stressors 1998-2015 (5 point scale, 1-5)</a:t>
            </a:r>
            <a:endParaRPr lang="en-GB" dirty="0"/>
          </a:p>
        </p:txBody>
      </p:sp>
      <p:graphicFrame>
        <p:nvGraphicFramePr>
          <p:cNvPr id="4" name="Chart 3"/>
          <p:cNvGraphicFramePr>
            <a:graphicFrameLocks/>
          </p:cNvGraphicFramePr>
          <p:nvPr>
            <p:extLst>
              <p:ext uri="{D42A27DB-BD31-4B8C-83A1-F6EECF244321}">
                <p14:modId xmlns:p14="http://schemas.microsoft.com/office/powerpoint/2010/main" val="1786742564"/>
              </p:ext>
            </p:extLst>
          </p:nvPr>
        </p:nvGraphicFramePr>
        <p:xfrm>
          <a:off x="899592" y="1556792"/>
          <a:ext cx="7560840" cy="432048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1764408" y="6343992"/>
            <a:ext cx="7184018" cy="400110"/>
          </a:xfrm>
          <a:prstGeom prst="rect">
            <a:avLst/>
          </a:prstGeom>
          <a:noFill/>
        </p:spPr>
        <p:txBody>
          <a:bodyPr wrap="none" rtlCol="0">
            <a:spAutoFit/>
          </a:bodyPr>
          <a:lstStyle/>
          <a:p>
            <a:r>
              <a:rPr lang="en-GB" sz="2000" b="1" dirty="0" smtClean="0">
                <a:solidFill>
                  <a:schemeClr val="bg1"/>
                </a:solidFill>
                <a:latin typeface="+mn-lt"/>
              </a:rPr>
              <a:t>University of Manchester. 8</a:t>
            </a:r>
            <a:r>
              <a:rPr lang="en-GB" sz="2000" b="1" baseline="30000" dirty="0" smtClean="0">
                <a:solidFill>
                  <a:schemeClr val="bg1"/>
                </a:solidFill>
                <a:latin typeface="+mn-lt"/>
              </a:rPr>
              <a:t>th</a:t>
            </a:r>
            <a:r>
              <a:rPr lang="en-GB" sz="2000" b="1" dirty="0" smtClean="0">
                <a:solidFill>
                  <a:schemeClr val="bg1"/>
                </a:solidFill>
                <a:latin typeface="+mn-lt"/>
              </a:rPr>
              <a:t> National GP </a:t>
            </a:r>
            <a:r>
              <a:rPr lang="en-GB" sz="2000" b="1" dirty="0">
                <a:solidFill>
                  <a:schemeClr val="bg1"/>
                </a:solidFill>
                <a:latin typeface="+mn-lt"/>
              </a:rPr>
              <a:t>W</a:t>
            </a:r>
            <a:r>
              <a:rPr lang="en-GB" sz="2000" b="1" dirty="0" smtClean="0">
                <a:solidFill>
                  <a:schemeClr val="bg1"/>
                </a:solidFill>
                <a:latin typeface="+mn-lt"/>
              </a:rPr>
              <a:t>orklife </a:t>
            </a:r>
            <a:r>
              <a:rPr lang="en-GB" sz="2000" b="1" dirty="0">
                <a:solidFill>
                  <a:schemeClr val="bg1"/>
                </a:solidFill>
                <a:latin typeface="+mn-lt"/>
              </a:rPr>
              <a:t>S</a:t>
            </a:r>
            <a:r>
              <a:rPr lang="en-GB" sz="2000" b="1" dirty="0" smtClean="0">
                <a:solidFill>
                  <a:schemeClr val="bg1"/>
                </a:solidFill>
                <a:latin typeface="+mn-lt"/>
              </a:rPr>
              <a:t>urvey</a:t>
            </a:r>
            <a:endParaRPr lang="en-GB" sz="2000" b="1" dirty="0">
              <a:solidFill>
                <a:schemeClr val="bg1"/>
              </a:solidFill>
              <a:latin typeface="+mn-lt"/>
            </a:endParaRPr>
          </a:p>
        </p:txBody>
      </p:sp>
      <p:cxnSp>
        <p:nvCxnSpPr>
          <p:cNvPr id="8" name="Straight Connector 7"/>
          <p:cNvCxnSpPr/>
          <p:nvPr/>
        </p:nvCxnSpPr>
        <p:spPr>
          <a:xfrm flipV="1">
            <a:off x="1198676" y="3335215"/>
            <a:ext cx="788386" cy="813865"/>
          </a:xfrm>
          <a:prstGeom prst="line">
            <a:avLst/>
          </a:prstGeom>
          <a:ln w="349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8705096"/>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963" y="-99392"/>
            <a:ext cx="9353491" cy="7632848"/>
          </a:xfrm>
          <a:prstGeom prst="rect">
            <a:avLst/>
          </a:prstGeom>
          <a:solidFill>
            <a:srgbClr val="00091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1944" y="2132856"/>
            <a:ext cx="6124454" cy="367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2087920" y="1089790"/>
            <a:ext cx="4467377" cy="523220"/>
          </a:xfrm>
          <a:prstGeom prst="rect">
            <a:avLst/>
          </a:prstGeom>
          <a:noFill/>
        </p:spPr>
        <p:txBody>
          <a:bodyPr wrap="none" rtlCol="0">
            <a:spAutoFit/>
          </a:bodyPr>
          <a:lstStyle/>
          <a:p>
            <a:r>
              <a:rPr lang="en-GB" sz="2800" b="1" dirty="0" smtClean="0">
                <a:solidFill>
                  <a:schemeClr val="bg1"/>
                </a:solidFill>
              </a:rPr>
              <a:t>“It’s the context, stupid!”</a:t>
            </a:r>
            <a:endParaRPr lang="en-GB" sz="2800" b="1" dirty="0">
              <a:solidFill>
                <a:schemeClr val="bg1"/>
              </a:solidFill>
            </a:endParaRPr>
          </a:p>
        </p:txBody>
      </p:sp>
    </p:spTree>
    <p:extLst>
      <p:ext uri="{BB962C8B-B14F-4D97-AF65-F5344CB8AC3E}">
        <p14:creationId xmlns:p14="http://schemas.microsoft.com/office/powerpoint/2010/main" val="22822824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992" y="-87560"/>
            <a:ext cx="10431640" cy="7477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1052736"/>
            <a:ext cx="5832648" cy="43873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727550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88780" y="1625392"/>
            <a:ext cx="8077200" cy="1752600"/>
          </a:xfrm>
          <a:prstGeom prst="rect">
            <a:avLst/>
          </a:prstGeom>
        </p:spPr>
        <p:txBody>
          <a:bodyPr/>
          <a:lstStyle>
            <a:lvl1pPr marL="269875" indent="-269875" algn="l" rtl="0" eaLnBrk="1" fontAlgn="base" hangingPunct="1">
              <a:spcBef>
                <a:spcPct val="0"/>
              </a:spcBef>
              <a:spcAft>
                <a:spcPct val="75000"/>
              </a:spcAft>
              <a:buChar char="•"/>
              <a:defRPr sz="2000">
                <a:solidFill>
                  <a:srgbClr val="1A2B2C"/>
                </a:solidFill>
                <a:latin typeface="+mn-lt"/>
                <a:ea typeface="+mn-ea"/>
                <a:cs typeface="+mn-cs"/>
              </a:defRPr>
            </a:lvl1pPr>
            <a:lvl2pPr marL="538163" indent="-266700" algn="l" rtl="0" eaLnBrk="1" fontAlgn="base" hangingPunct="1">
              <a:spcBef>
                <a:spcPct val="0"/>
              </a:spcBef>
              <a:spcAft>
                <a:spcPct val="75000"/>
              </a:spcAft>
              <a:buChar char="•"/>
              <a:defRPr sz="2000">
                <a:solidFill>
                  <a:srgbClr val="1A2B2C"/>
                </a:solidFill>
                <a:latin typeface="+mn-lt"/>
              </a:defRPr>
            </a:lvl2pPr>
            <a:lvl3pPr marL="809625" indent="-269875" algn="l" rtl="0" eaLnBrk="1" fontAlgn="base" hangingPunct="1">
              <a:spcBef>
                <a:spcPct val="0"/>
              </a:spcBef>
              <a:spcAft>
                <a:spcPct val="75000"/>
              </a:spcAft>
              <a:buChar char="•"/>
              <a:defRPr sz="2000">
                <a:solidFill>
                  <a:srgbClr val="1A2B2C"/>
                </a:solidFill>
                <a:latin typeface="+mn-lt"/>
              </a:defRPr>
            </a:lvl3pPr>
            <a:lvl4pPr marL="1079500" indent="-268288" algn="l" rtl="0" eaLnBrk="1" fontAlgn="base" hangingPunct="1">
              <a:spcBef>
                <a:spcPct val="0"/>
              </a:spcBef>
              <a:spcAft>
                <a:spcPct val="75000"/>
              </a:spcAft>
              <a:buChar char="•"/>
              <a:defRPr sz="2000">
                <a:solidFill>
                  <a:srgbClr val="1A2B2C"/>
                </a:solidFill>
                <a:latin typeface="+mn-lt"/>
              </a:defRPr>
            </a:lvl4pPr>
            <a:lvl5pPr marL="1350963" indent="-269875" algn="l" rtl="0" eaLnBrk="1" fontAlgn="base" hangingPunct="1">
              <a:spcBef>
                <a:spcPct val="0"/>
              </a:spcBef>
              <a:spcAft>
                <a:spcPct val="75000"/>
              </a:spcAft>
              <a:buChar char="•"/>
              <a:defRPr sz="2000">
                <a:solidFill>
                  <a:srgbClr val="1A2B2C"/>
                </a:solidFill>
                <a:latin typeface="+mn-lt"/>
              </a:defRPr>
            </a:lvl5pPr>
            <a:lvl6pPr marL="1808163" indent="-269875" algn="l" rtl="0" eaLnBrk="1" fontAlgn="base" hangingPunct="1">
              <a:spcBef>
                <a:spcPct val="0"/>
              </a:spcBef>
              <a:spcAft>
                <a:spcPct val="75000"/>
              </a:spcAft>
              <a:buChar char="•"/>
              <a:defRPr sz="2000">
                <a:solidFill>
                  <a:schemeClr val="tx1"/>
                </a:solidFill>
                <a:latin typeface="+mn-lt"/>
              </a:defRPr>
            </a:lvl6pPr>
            <a:lvl7pPr marL="2265363" indent="-269875" algn="l" rtl="0" eaLnBrk="1" fontAlgn="base" hangingPunct="1">
              <a:spcBef>
                <a:spcPct val="0"/>
              </a:spcBef>
              <a:spcAft>
                <a:spcPct val="75000"/>
              </a:spcAft>
              <a:buChar char="•"/>
              <a:defRPr sz="2000">
                <a:solidFill>
                  <a:schemeClr val="tx1"/>
                </a:solidFill>
                <a:latin typeface="+mn-lt"/>
              </a:defRPr>
            </a:lvl7pPr>
            <a:lvl8pPr marL="2722563" indent="-269875" algn="l" rtl="0" eaLnBrk="1" fontAlgn="base" hangingPunct="1">
              <a:spcBef>
                <a:spcPct val="0"/>
              </a:spcBef>
              <a:spcAft>
                <a:spcPct val="75000"/>
              </a:spcAft>
              <a:buChar char="•"/>
              <a:defRPr sz="2000">
                <a:solidFill>
                  <a:schemeClr val="tx1"/>
                </a:solidFill>
                <a:latin typeface="+mn-lt"/>
              </a:defRPr>
            </a:lvl8pPr>
            <a:lvl9pPr marL="3179763" indent="-269875" algn="l" rtl="0" eaLnBrk="1" fontAlgn="base" hangingPunct="1">
              <a:spcBef>
                <a:spcPct val="0"/>
              </a:spcBef>
              <a:spcAft>
                <a:spcPct val="75000"/>
              </a:spcAft>
              <a:buChar char="•"/>
              <a:defRPr sz="2000">
                <a:solidFill>
                  <a:schemeClr val="tx1"/>
                </a:solidFill>
                <a:latin typeface="+mn-lt"/>
              </a:defRPr>
            </a:lvl9pPr>
          </a:lstStyle>
          <a:p>
            <a:pPr marL="0" indent="0">
              <a:lnSpc>
                <a:spcPct val="125000"/>
              </a:lnSpc>
              <a:buNone/>
            </a:pPr>
            <a:r>
              <a:rPr lang="en-GB" altLang="en-US" sz="2600" b="1" kern="0" dirty="0" smtClean="0"/>
              <a:t>The conference said “No” to a Good Practice Allowance. Dr Wilson said that the Good Practice Allowance was political and provocative, prepared by a government whose main contact seemed to have been with philosophers and trendy professors.</a:t>
            </a:r>
          </a:p>
          <a:p>
            <a:pPr marL="0" indent="0">
              <a:lnSpc>
                <a:spcPct val="125000"/>
              </a:lnSpc>
              <a:buNone/>
            </a:pPr>
            <a:r>
              <a:rPr lang="en-GB" altLang="en-US" b="1" kern="0" dirty="0" smtClean="0"/>
              <a:t>BMJ 1986; 293: 1384-6</a:t>
            </a:r>
            <a:endParaRPr lang="en-US" altLang="en-US" b="1" kern="0" dirty="0"/>
          </a:p>
        </p:txBody>
      </p:sp>
    </p:spTree>
    <p:extLst>
      <p:ext uri="{BB962C8B-B14F-4D97-AF65-F5344CB8AC3E}">
        <p14:creationId xmlns:p14="http://schemas.microsoft.com/office/powerpoint/2010/main" val="22456283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317885546"/>
              </p:ext>
            </p:extLst>
          </p:nvPr>
        </p:nvGraphicFramePr>
        <p:xfrm>
          <a:off x="179512" y="1484784"/>
          <a:ext cx="5544617" cy="4419600"/>
        </p:xfrm>
        <a:graphic>
          <a:graphicData uri="http://schemas.openxmlformats.org/drawingml/2006/table">
            <a:tbl>
              <a:tblPr firstRow="1" bandRow="1">
                <a:tableStyleId>{5C22544A-7EE6-4342-B048-85BDC9FD1C3A}</a:tableStyleId>
              </a:tblPr>
              <a:tblGrid>
                <a:gridCol w="1368152"/>
                <a:gridCol w="1584176"/>
                <a:gridCol w="1440161"/>
                <a:gridCol w="1152128"/>
              </a:tblGrid>
              <a:tr h="370840">
                <a:tc>
                  <a:txBody>
                    <a:bodyPr/>
                    <a:lstStyle/>
                    <a:p>
                      <a:endParaRPr lang="en-GB" sz="2000" dirty="0"/>
                    </a:p>
                  </a:txBody>
                  <a:tcPr/>
                </a:tc>
                <a:tc>
                  <a:txBody>
                    <a:bodyPr/>
                    <a:lstStyle/>
                    <a:p>
                      <a:endParaRPr lang="en-GB" sz="2000"/>
                    </a:p>
                  </a:txBody>
                  <a:tcPr/>
                </a:tc>
                <a:tc>
                  <a:txBody>
                    <a:bodyPr/>
                    <a:lstStyle/>
                    <a:p>
                      <a:pPr algn="ctr"/>
                      <a:r>
                        <a:rPr lang="en-GB" sz="2000" dirty="0" smtClean="0"/>
                        <a:t>1998</a:t>
                      </a:r>
                      <a:endParaRPr lang="en-GB" sz="2000" dirty="0"/>
                    </a:p>
                  </a:txBody>
                  <a:tcPr/>
                </a:tc>
                <a:tc>
                  <a:txBody>
                    <a:bodyPr/>
                    <a:lstStyle/>
                    <a:p>
                      <a:pPr algn="ctr"/>
                      <a:r>
                        <a:rPr lang="en-GB" sz="2000" dirty="0" smtClean="0"/>
                        <a:t>2009</a:t>
                      </a:r>
                      <a:endParaRPr lang="en-GB" sz="2000" dirty="0"/>
                    </a:p>
                  </a:txBody>
                  <a:tcPr/>
                </a:tc>
              </a:tr>
              <a:tr h="370840">
                <a:tc rowSpan="2">
                  <a:txBody>
                    <a:bodyPr/>
                    <a:lstStyle/>
                    <a:p>
                      <a:r>
                        <a:rPr lang="en-GB" sz="2000" b="1" dirty="0" smtClean="0">
                          <a:latin typeface="+mj-lt"/>
                        </a:rPr>
                        <a:t>CHD</a:t>
                      </a:r>
                      <a:endParaRPr lang="en-GB" sz="2000" b="1" dirty="0">
                        <a:latin typeface="+mj-lt"/>
                      </a:endParaRP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1" i="0" u="none" strike="noStrike" cap="none" normalizeH="0" baseline="0" dirty="0" smtClean="0">
                          <a:ln>
                            <a:noFill/>
                          </a:ln>
                          <a:solidFill>
                            <a:schemeClr val="tx1"/>
                          </a:solidFill>
                          <a:effectLst/>
                          <a:latin typeface="+mj-lt"/>
                        </a:rPr>
                        <a:t>Blood pressure </a:t>
                      </a:r>
                      <a:r>
                        <a:rPr kumimoji="0" lang="en-GB" sz="2000" b="1" i="0" u="none" strike="noStrike" cap="none" normalizeH="0" baseline="0" dirty="0" smtClean="0">
                          <a:ln>
                            <a:noFill/>
                          </a:ln>
                          <a:solidFill>
                            <a:schemeClr val="tx1"/>
                          </a:solidFill>
                          <a:effectLst/>
                          <a:latin typeface="+mj-lt"/>
                          <a:cs typeface="Arial" charset="0"/>
                        </a:rPr>
                        <a:t>≤</a:t>
                      </a:r>
                      <a:r>
                        <a:rPr kumimoji="0" lang="en-GB" sz="2000" b="1" i="0" u="none" strike="noStrike" cap="none" normalizeH="0" baseline="0" dirty="0" smtClean="0">
                          <a:ln>
                            <a:noFill/>
                          </a:ln>
                          <a:solidFill>
                            <a:schemeClr val="tx1"/>
                          </a:solidFill>
                          <a:effectLst/>
                          <a:latin typeface="+mj-lt"/>
                        </a:rPr>
                        <a:t>150/90</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sz="2000" b="1" i="0" u="none" strike="noStrike" cap="none" normalizeH="0" baseline="0" dirty="0" smtClean="0">
                        <a:ln>
                          <a:noFill/>
                        </a:ln>
                        <a:solidFill>
                          <a:schemeClr val="tx1"/>
                        </a:solidFill>
                        <a:effectLst/>
                        <a:latin typeface="+mj-l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1" i="0" u="none" strike="noStrike" cap="none" normalizeH="0" baseline="0" dirty="0" smtClean="0">
                          <a:ln>
                            <a:noFill/>
                          </a:ln>
                          <a:solidFill>
                            <a:schemeClr val="tx1"/>
                          </a:solidFill>
                          <a:effectLst/>
                          <a:latin typeface="+mj-lt"/>
                        </a:rPr>
                        <a:t>48%</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sz="2000" b="1" i="0" u="none" strike="noStrike" cap="none" normalizeH="0" baseline="0" smtClean="0">
                        <a:ln>
                          <a:noFill/>
                        </a:ln>
                        <a:solidFill>
                          <a:schemeClr val="tx1"/>
                        </a:solidFill>
                        <a:effectLst/>
                        <a:latin typeface="+mj-l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1" i="0" u="none" strike="noStrike" cap="none" normalizeH="0" baseline="0" smtClean="0">
                          <a:ln>
                            <a:noFill/>
                          </a:ln>
                          <a:solidFill>
                            <a:schemeClr val="tx1"/>
                          </a:solidFill>
                          <a:effectLst/>
                          <a:latin typeface="+mj-lt"/>
                        </a:rPr>
                        <a:t>83%</a:t>
                      </a:r>
                    </a:p>
                  </a:txBody>
                  <a:tcPr anchor="ctr" horzOverflow="overflow"/>
                </a:tc>
              </a:tr>
              <a:tr h="370840">
                <a:tc vMerge="1">
                  <a:txBody>
                    <a:bodyPr/>
                    <a:lstStyle/>
                    <a:p>
                      <a:endParaRPr lang="en-GB" dirty="0"/>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1" i="0" u="none" strike="noStrike" cap="none" normalizeH="0" baseline="0" dirty="0" smtClean="0">
                          <a:ln>
                            <a:noFill/>
                          </a:ln>
                          <a:solidFill>
                            <a:schemeClr val="tx1"/>
                          </a:solidFill>
                          <a:effectLst/>
                          <a:latin typeface="+mj-lt"/>
                        </a:rPr>
                        <a:t>Total cholesterol </a:t>
                      </a:r>
                      <a:r>
                        <a:rPr kumimoji="0" lang="en-GB" sz="2000" b="1" i="0" u="none" strike="noStrike" cap="none" normalizeH="0" baseline="0" dirty="0" smtClean="0">
                          <a:ln>
                            <a:noFill/>
                          </a:ln>
                          <a:solidFill>
                            <a:schemeClr val="tx1"/>
                          </a:solidFill>
                          <a:effectLst/>
                          <a:latin typeface="+mj-lt"/>
                          <a:cs typeface="Arial" charset="0"/>
                        </a:rPr>
                        <a:t>≤</a:t>
                      </a:r>
                      <a:r>
                        <a:rPr kumimoji="0" lang="en-GB" sz="2000" b="1" i="0" u="none" strike="noStrike" cap="none" normalizeH="0" baseline="0" dirty="0" smtClean="0">
                          <a:ln>
                            <a:noFill/>
                          </a:ln>
                          <a:solidFill>
                            <a:schemeClr val="tx1"/>
                          </a:solidFill>
                          <a:effectLst/>
                          <a:latin typeface="+mj-lt"/>
                        </a:rPr>
                        <a:t>5mmol/l</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sz="2000" b="1" i="0" u="none" strike="noStrike" cap="none" normalizeH="0" baseline="0" dirty="0" smtClean="0">
                        <a:ln>
                          <a:noFill/>
                        </a:ln>
                        <a:solidFill>
                          <a:schemeClr val="tx1"/>
                        </a:solidFill>
                        <a:effectLst/>
                        <a:latin typeface="+mj-l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1" i="0" u="none" strike="noStrike" cap="none" normalizeH="0" baseline="0" dirty="0" smtClean="0">
                          <a:ln>
                            <a:noFill/>
                          </a:ln>
                          <a:solidFill>
                            <a:schemeClr val="tx1"/>
                          </a:solidFill>
                          <a:effectLst/>
                          <a:latin typeface="+mj-lt"/>
                        </a:rPr>
                        <a:t>17%</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sz="2000" b="1" i="0" u="none" strike="noStrike" cap="none" normalizeH="0" baseline="0" dirty="0" smtClean="0">
                        <a:ln>
                          <a:noFill/>
                        </a:ln>
                        <a:solidFill>
                          <a:schemeClr val="tx1"/>
                        </a:solidFill>
                        <a:effectLst/>
                        <a:latin typeface="+mj-l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1" i="0" u="none" strike="noStrike" cap="none" normalizeH="0" baseline="0" dirty="0" smtClean="0">
                          <a:ln>
                            <a:noFill/>
                          </a:ln>
                          <a:solidFill>
                            <a:schemeClr val="tx1"/>
                          </a:solidFill>
                          <a:effectLst/>
                          <a:latin typeface="+mj-lt"/>
                        </a:rPr>
                        <a:t>80%</a:t>
                      </a:r>
                    </a:p>
                  </a:txBody>
                  <a:tcPr anchor="ctr" horzOverflow="overflow"/>
                </a:tc>
              </a:tr>
              <a:tr h="370840">
                <a:tc rowSpan="2">
                  <a:txBody>
                    <a:bodyPr/>
                    <a:lstStyle/>
                    <a:p>
                      <a:r>
                        <a:rPr lang="en-GB" sz="2000" b="1" dirty="0" smtClean="0"/>
                        <a:t>Diabetes</a:t>
                      </a:r>
                      <a:endParaRPr lang="en-GB" sz="20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normalizeH="0" baseline="0" dirty="0" smtClean="0">
                          <a:ln>
                            <a:noFill/>
                          </a:ln>
                          <a:solidFill>
                            <a:schemeClr val="tx1"/>
                          </a:solidFill>
                          <a:effectLst/>
                          <a:latin typeface="+mn-lt"/>
                          <a:ea typeface="+mn-ea"/>
                          <a:cs typeface="+mn-cs"/>
                        </a:rPr>
                        <a:t>Total cholesterol </a:t>
                      </a:r>
                      <a:r>
                        <a:rPr kumimoji="0" lang="en-GB" sz="2000" b="1" i="0" u="none" strike="noStrike" kern="1200" cap="none" normalizeH="0" baseline="0" dirty="0" smtClean="0">
                          <a:ln>
                            <a:noFill/>
                          </a:ln>
                          <a:solidFill>
                            <a:schemeClr val="tx1"/>
                          </a:solidFill>
                          <a:effectLst/>
                          <a:latin typeface="+mn-lt"/>
                          <a:ea typeface="+mn-ea"/>
                          <a:cs typeface="Arial" charset="0"/>
                        </a:rPr>
                        <a:t>≤</a:t>
                      </a:r>
                      <a:r>
                        <a:rPr kumimoji="0" lang="en-GB" sz="2000" b="1" i="0" u="none" strike="noStrike" kern="1200" cap="none" normalizeH="0" baseline="0" dirty="0" smtClean="0">
                          <a:ln>
                            <a:noFill/>
                          </a:ln>
                          <a:solidFill>
                            <a:schemeClr val="tx1"/>
                          </a:solidFill>
                          <a:effectLst/>
                          <a:latin typeface="+mn-lt"/>
                          <a:ea typeface="+mn-ea"/>
                          <a:cs typeface="+mn-cs"/>
                        </a:rPr>
                        <a:t>5mmol/l</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b="1" dirty="0" smtClean="0"/>
                        <a:t>22%</a:t>
                      </a:r>
                    </a:p>
                    <a:p>
                      <a:pPr algn="ctr"/>
                      <a:endParaRPr lang="en-GB" sz="2000" b="1" dirty="0"/>
                    </a:p>
                  </a:txBody>
                  <a:tcPr anchor="ctr"/>
                </a:tc>
                <a:tc>
                  <a:txBody>
                    <a:bodyPr/>
                    <a:lstStyle/>
                    <a:p>
                      <a:pPr algn="ctr"/>
                      <a:r>
                        <a:rPr lang="en-GB" sz="2000" b="1" dirty="0" smtClean="0"/>
                        <a:t>79%</a:t>
                      </a:r>
                      <a:endParaRPr lang="en-GB" sz="2000" b="1" dirty="0"/>
                    </a:p>
                  </a:txBody>
                  <a:tcPr anchor="ctr"/>
                </a:tc>
              </a:tr>
              <a:tr h="370840">
                <a:tc vMerge="1">
                  <a:txBody>
                    <a:bodyPr/>
                    <a:lstStyle/>
                    <a:p>
                      <a:endParaRPr lang="en-GB" dirty="0"/>
                    </a:p>
                  </a:txBody>
                  <a:tcPr/>
                </a:tc>
                <a:tc>
                  <a:txBody>
                    <a:bodyPr/>
                    <a:lstStyle/>
                    <a:p>
                      <a:r>
                        <a:rPr lang="en-GB" sz="2000" b="1" dirty="0" smtClean="0"/>
                        <a:t>HbA1c </a:t>
                      </a:r>
                      <a:r>
                        <a:rPr kumimoji="0" lang="en-GB" sz="2000" b="1" i="0" u="none" strike="noStrike" kern="1200" cap="none" normalizeH="0" baseline="0" dirty="0" smtClean="0">
                          <a:ln>
                            <a:noFill/>
                          </a:ln>
                          <a:solidFill>
                            <a:schemeClr val="tx1"/>
                          </a:solidFill>
                          <a:effectLst/>
                          <a:latin typeface="+mn-lt"/>
                          <a:ea typeface="+mn-ea"/>
                          <a:cs typeface="Arial" charset="0"/>
                        </a:rPr>
                        <a:t>≤</a:t>
                      </a:r>
                      <a:r>
                        <a:rPr lang="en-GB" sz="2000" b="1" dirty="0" smtClean="0"/>
                        <a:t>7.4%</a:t>
                      </a:r>
                    </a:p>
                    <a:p>
                      <a:endParaRPr lang="en-GB" sz="2000" b="1" dirty="0" smtClean="0"/>
                    </a:p>
                  </a:txBody>
                  <a:tcPr anchor="ctr"/>
                </a:tc>
                <a:tc>
                  <a:txBody>
                    <a:bodyPr/>
                    <a:lstStyle/>
                    <a:p>
                      <a:pPr algn="ctr"/>
                      <a:r>
                        <a:rPr lang="en-GB" sz="2000" b="1" dirty="0" smtClean="0"/>
                        <a:t>38%</a:t>
                      </a:r>
                      <a:endParaRPr lang="en-GB" sz="2000" b="1" dirty="0"/>
                    </a:p>
                  </a:txBody>
                  <a:tcPr anchor="ctr"/>
                </a:tc>
                <a:tc>
                  <a:txBody>
                    <a:bodyPr/>
                    <a:lstStyle/>
                    <a:p>
                      <a:pPr algn="ctr"/>
                      <a:r>
                        <a:rPr lang="en-GB" sz="2000" b="1" dirty="0" smtClean="0"/>
                        <a:t>55%</a:t>
                      </a:r>
                      <a:endParaRPr lang="en-GB" sz="2000" b="1" dirty="0"/>
                    </a:p>
                  </a:txBody>
                  <a:tcPr anchor="ctr"/>
                </a:tc>
              </a:tr>
            </a:tbl>
          </a:graphicData>
        </a:graphic>
      </p:graphicFrame>
      <p:sp>
        <p:nvSpPr>
          <p:cNvPr id="5" name="Text Box 34"/>
          <p:cNvSpPr txBox="1">
            <a:spLocks noChangeArrowheads="1"/>
          </p:cNvSpPr>
          <p:nvPr/>
        </p:nvSpPr>
        <p:spPr bwMode="auto">
          <a:xfrm>
            <a:off x="2383231" y="6381328"/>
            <a:ext cx="425308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algn="ctr" eaLnBrk="0" fontAlgn="base" hangingPunct="0">
              <a:spcBef>
                <a:spcPct val="0"/>
              </a:spcBef>
              <a:spcAft>
                <a:spcPct val="0"/>
              </a:spcAft>
              <a:defRPr sz="2400">
                <a:solidFill>
                  <a:schemeClr val="tx1"/>
                </a:solidFill>
                <a:latin typeface="Times" pitchFamily="18" charset="0"/>
              </a:defRPr>
            </a:lvl6pPr>
            <a:lvl7pPr marL="2971800" indent="-228600" algn="ctr" eaLnBrk="0" fontAlgn="base" hangingPunct="0">
              <a:spcBef>
                <a:spcPct val="0"/>
              </a:spcBef>
              <a:spcAft>
                <a:spcPct val="0"/>
              </a:spcAft>
              <a:defRPr sz="2400">
                <a:solidFill>
                  <a:schemeClr val="tx1"/>
                </a:solidFill>
                <a:latin typeface="Times" pitchFamily="18" charset="0"/>
              </a:defRPr>
            </a:lvl7pPr>
            <a:lvl8pPr marL="3429000" indent="-228600" algn="ctr" eaLnBrk="0" fontAlgn="base" hangingPunct="0">
              <a:spcBef>
                <a:spcPct val="0"/>
              </a:spcBef>
              <a:spcAft>
                <a:spcPct val="0"/>
              </a:spcAft>
              <a:defRPr sz="2400">
                <a:solidFill>
                  <a:schemeClr val="tx1"/>
                </a:solidFill>
                <a:latin typeface="Times" pitchFamily="18" charset="0"/>
              </a:defRPr>
            </a:lvl8pPr>
            <a:lvl9pPr marL="3886200" indent="-228600" algn="ctr" eaLnBrk="0" fontAlgn="base" hangingPunct="0">
              <a:spcBef>
                <a:spcPct val="0"/>
              </a:spcBef>
              <a:spcAft>
                <a:spcPct val="0"/>
              </a:spcAft>
              <a:defRPr sz="2400">
                <a:solidFill>
                  <a:schemeClr val="tx1"/>
                </a:solidFill>
                <a:latin typeface="Times" pitchFamily="18" charset="0"/>
              </a:defRPr>
            </a:lvl9pPr>
          </a:lstStyle>
          <a:p>
            <a:pPr algn="l"/>
            <a:r>
              <a:rPr lang="en-GB" sz="1600" b="1" dirty="0">
                <a:solidFill>
                  <a:schemeClr val="bg1"/>
                </a:solidFill>
                <a:latin typeface="Arial" charset="0"/>
              </a:rPr>
              <a:t>Campbell S et al. NEJM 2009; 361: </a:t>
            </a:r>
            <a:r>
              <a:rPr lang="en-GB" sz="1600" b="1" dirty="0" smtClean="0">
                <a:solidFill>
                  <a:schemeClr val="bg1"/>
                </a:solidFill>
                <a:latin typeface="Arial" charset="0"/>
              </a:rPr>
              <a:t>368-78</a:t>
            </a:r>
            <a:r>
              <a:rPr lang="en-GB" sz="1600" dirty="0" smtClean="0">
                <a:solidFill>
                  <a:schemeClr val="bg1"/>
                </a:solidFill>
              </a:rPr>
              <a:t> </a:t>
            </a:r>
            <a:endParaRPr lang="en-GB" sz="1600" dirty="0">
              <a:solidFill>
                <a:schemeClr val="bg1"/>
              </a:solidFill>
            </a:endParaRPr>
          </a:p>
        </p:txBody>
      </p:sp>
    </p:spTree>
    <p:extLst>
      <p:ext uri="{BB962C8B-B14F-4D97-AF65-F5344CB8AC3E}">
        <p14:creationId xmlns:p14="http://schemas.microsoft.com/office/powerpoint/2010/main" val="8400730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79512" y="1484784"/>
          <a:ext cx="5544617" cy="4419600"/>
        </p:xfrm>
        <a:graphic>
          <a:graphicData uri="http://schemas.openxmlformats.org/drawingml/2006/table">
            <a:tbl>
              <a:tblPr firstRow="1" bandRow="1">
                <a:tableStyleId>{5C22544A-7EE6-4342-B048-85BDC9FD1C3A}</a:tableStyleId>
              </a:tblPr>
              <a:tblGrid>
                <a:gridCol w="1368152"/>
                <a:gridCol w="1584176"/>
                <a:gridCol w="1440161"/>
                <a:gridCol w="1152128"/>
              </a:tblGrid>
              <a:tr h="370840">
                <a:tc>
                  <a:txBody>
                    <a:bodyPr/>
                    <a:lstStyle/>
                    <a:p>
                      <a:endParaRPr lang="en-GB" sz="2000" dirty="0"/>
                    </a:p>
                  </a:txBody>
                  <a:tcPr/>
                </a:tc>
                <a:tc>
                  <a:txBody>
                    <a:bodyPr/>
                    <a:lstStyle/>
                    <a:p>
                      <a:endParaRPr lang="en-GB" sz="2000"/>
                    </a:p>
                  </a:txBody>
                  <a:tcPr/>
                </a:tc>
                <a:tc>
                  <a:txBody>
                    <a:bodyPr/>
                    <a:lstStyle/>
                    <a:p>
                      <a:pPr algn="ctr"/>
                      <a:r>
                        <a:rPr lang="en-GB" sz="2000" dirty="0" smtClean="0"/>
                        <a:t>1998</a:t>
                      </a:r>
                      <a:endParaRPr lang="en-GB" sz="2000" dirty="0"/>
                    </a:p>
                  </a:txBody>
                  <a:tcPr/>
                </a:tc>
                <a:tc>
                  <a:txBody>
                    <a:bodyPr/>
                    <a:lstStyle/>
                    <a:p>
                      <a:pPr algn="ctr"/>
                      <a:r>
                        <a:rPr lang="en-GB" sz="2000" dirty="0" smtClean="0"/>
                        <a:t>2009</a:t>
                      </a:r>
                      <a:endParaRPr lang="en-GB" sz="2000" dirty="0"/>
                    </a:p>
                  </a:txBody>
                  <a:tcPr/>
                </a:tc>
              </a:tr>
              <a:tr h="370840">
                <a:tc rowSpan="2">
                  <a:txBody>
                    <a:bodyPr/>
                    <a:lstStyle/>
                    <a:p>
                      <a:r>
                        <a:rPr lang="en-GB" sz="2000" b="1" dirty="0" smtClean="0">
                          <a:latin typeface="+mj-lt"/>
                        </a:rPr>
                        <a:t>CHD</a:t>
                      </a:r>
                      <a:endParaRPr lang="en-GB" sz="2000" b="1" dirty="0">
                        <a:latin typeface="+mj-lt"/>
                      </a:endParaRP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1" i="0" u="none" strike="noStrike" cap="none" normalizeH="0" baseline="0" dirty="0" smtClean="0">
                          <a:ln>
                            <a:noFill/>
                          </a:ln>
                          <a:solidFill>
                            <a:schemeClr val="tx1"/>
                          </a:solidFill>
                          <a:effectLst/>
                          <a:latin typeface="+mj-lt"/>
                        </a:rPr>
                        <a:t>Blood pressure </a:t>
                      </a:r>
                      <a:r>
                        <a:rPr kumimoji="0" lang="en-GB" sz="2000" b="1" i="0" u="none" strike="noStrike" cap="none" normalizeH="0" baseline="0" dirty="0" smtClean="0">
                          <a:ln>
                            <a:noFill/>
                          </a:ln>
                          <a:solidFill>
                            <a:schemeClr val="tx1"/>
                          </a:solidFill>
                          <a:effectLst/>
                          <a:latin typeface="+mj-lt"/>
                          <a:cs typeface="Arial" charset="0"/>
                        </a:rPr>
                        <a:t>≤</a:t>
                      </a:r>
                      <a:r>
                        <a:rPr kumimoji="0" lang="en-GB" sz="2000" b="1" i="0" u="none" strike="noStrike" cap="none" normalizeH="0" baseline="0" dirty="0" smtClean="0">
                          <a:ln>
                            <a:noFill/>
                          </a:ln>
                          <a:solidFill>
                            <a:schemeClr val="tx1"/>
                          </a:solidFill>
                          <a:effectLst/>
                          <a:latin typeface="+mj-lt"/>
                        </a:rPr>
                        <a:t>150/90</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sz="2000" b="1" i="0" u="none" strike="noStrike" cap="none" normalizeH="0" baseline="0" dirty="0" smtClean="0">
                        <a:ln>
                          <a:noFill/>
                        </a:ln>
                        <a:solidFill>
                          <a:schemeClr val="tx1"/>
                        </a:solidFill>
                        <a:effectLst/>
                        <a:latin typeface="+mj-l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1" i="0" u="none" strike="noStrike" cap="none" normalizeH="0" baseline="0" dirty="0" smtClean="0">
                          <a:ln>
                            <a:noFill/>
                          </a:ln>
                          <a:solidFill>
                            <a:schemeClr val="tx1"/>
                          </a:solidFill>
                          <a:effectLst/>
                          <a:latin typeface="+mj-lt"/>
                        </a:rPr>
                        <a:t>48%</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sz="2000" b="1" i="0" u="none" strike="noStrike" cap="none" normalizeH="0" baseline="0" smtClean="0">
                        <a:ln>
                          <a:noFill/>
                        </a:ln>
                        <a:solidFill>
                          <a:schemeClr val="tx1"/>
                        </a:solidFill>
                        <a:effectLst/>
                        <a:latin typeface="+mj-l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1" i="0" u="none" strike="noStrike" cap="none" normalizeH="0" baseline="0" smtClean="0">
                          <a:ln>
                            <a:noFill/>
                          </a:ln>
                          <a:solidFill>
                            <a:schemeClr val="tx1"/>
                          </a:solidFill>
                          <a:effectLst/>
                          <a:latin typeface="+mj-lt"/>
                        </a:rPr>
                        <a:t>83%</a:t>
                      </a:r>
                    </a:p>
                  </a:txBody>
                  <a:tcPr anchor="ctr" horzOverflow="overflow"/>
                </a:tc>
              </a:tr>
              <a:tr h="370840">
                <a:tc vMerge="1">
                  <a:txBody>
                    <a:bodyPr/>
                    <a:lstStyle/>
                    <a:p>
                      <a:endParaRPr lang="en-GB" dirty="0"/>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1" i="0" u="none" strike="noStrike" cap="none" normalizeH="0" baseline="0" dirty="0" smtClean="0">
                          <a:ln>
                            <a:noFill/>
                          </a:ln>
                          <a:solidFill>
                            <a:schemeClr val="tx1"/>
                          </a:solidFill>
                          <a:effectLst/>
                          <a:latin typeface="+mj-lt"/>
                        </a:rPr>
                        <a:t>Total cholesterol </a:t>
                      </a:r>
                      <a:r>
                        <a:rPr kumimoji="0" lang="en-GB" sz="2000" b="1" i="0" u="none" strike="noStrike" cap="none" normalizeH="0" baseline="0" dirty="0" smtClean="0">
                          <a:ln>
                            <a:noFill/>
                          </a:ln>
                          <a:solidFill>
                            <a:schemeClr val="tx1"/>
                          </a:solidFill>
                          <a:effectLst/>
                          <a:latin typeface="+mj-lt"/>
                          <a:cs typeface="Arial" charset="0"/>
                        </a:rPr>
                        <a:t>≤</a:t>
                      </a:r>
                      <a:r>
                        <a:rPr kumimoji="0" lang="en-GB" sz="2000" b="1" i="0" u="none" strike="noStrike" cap="none" normalizeH="0" baseline="0" dirty="0" smtClean="0">
                          <a:ln>
                            <a:noFill/>
                          </a:ln>
                          <a:solidFill>
                            <a:schemeClr val="tx1"/>
                          </a:solidFill>
                          <a:effectLst/>
                          <a:latin typeface="+mj-lt"/>
                        </a:rPr>
                        <a:t>5mmol/l</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sz="2000" b="1" i="0" u="none" strike="noStrike" cap="none" normalizeH="0" baseline="0" dirty="0" smtClean="0">
                        <a:ln>
                          <a:noFill/>
                        </a:ln>
                        <a:solidFill>
                          <a:schemeClr val="tx1"/>
                        </a:solidFill>
                        <a:effectLst/>
                        <a:latin typeface="+mj-l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1" i="0" u="none" strike="noStrike" cap="none" normalizeH="0" baseline="0" dirty="0" smtClean="0">
                          <a:ln>
                            <a:noFill/>
                          </a:ln>
                          <a:solidFill>
                            <a:schemeClr val="tx1"/>
                          </a:solidFill>
                          <a:effectLst/>
                          <a:latin typeface="+mj-lt"/>
                        </a:rPr>
                        <a:t>17%</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sz="2000" b="1" i="0" u="none" strike="noStrike" cap="none" normalizeH="0" baseline="0" dirty="0" smtClean="0">
                        <a:ln>
                          <a:noFill/>
                        </a:ln>
                        <a:solidFill>
                          <a:schemeClr val="tx1"/>
                        </a:solidFill>
                        <a:effectLst/>
                        <a:latin typeface="+mj-l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1" i="0" u="none" strike="noStrike" cap="none" normalizeH="0" baseline="0" dirty="0" smtClean="0">
                          <a:ln>
                            <a:noFill/>
                          </a:ln>
                          <a:solidFill>
                            <a:schemeClr val="tx1"/>
                          </a:solidFill>
                          <a:effectLst/>
                          <a:latin typeface="+mj-lt"/>
                        </a:rPr>
                        <a:t>80%</a:t>
                      </a:r>
                    </a:p>
                  </a:txBody>
                  <a:tcPr anchor="ctr" horzOverflow="overflow"/>
                </a:tc>
              </a:tr>
              <a:tr h="370840">
                <a:tc rowSpan="2">
                  <a:txBody>
                    <a:bodyPr/>
                    <a:lstStyle/>
                    <a:p>
                      <a:r>
                        <a:rPr lang="en-GB" sz="2000" b="1" dirty="0" smtClean="0"/>
                        <a:t>Diabetes</a:t>
                      </a:r>
                      <a:endParaRPr lang="en-GB" sz="20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normalizeH="0" baseline="0" dirty="0" smtClean="0">
                          <a:ln>
                            <a:noFill/>
                          </a:ln>
                          <a:solidFill>
                            <a:schemeClr val="tx1"/>
                          </a:solidFill>
                          <a:effectLst/>
                          <a:latin typeface="+mn-lt"/>
                          <a:ea typeface="+mn-ea"/>
                          <a:cs typeface="+mn-cs"/>
                        </a:rPr>
                        <a:t>Total cholesterol </a:t>
                      </a:r>
                      <a:r>
                        <a:rPr kumimoji="0" lang="en-GB" sz="2000" b="1" i="0" u="none" strike="noStrike" kern="1200" cap="none" normalizeH="0" baseline="0" dirty="0" smtClean="0">
                          <a:ln>
                            <a:noFill/>
                          </a:ln>
                          <a:solidFill>
                            <a:schemeClr val="tx1"/>
                          </a:solidFill>
                          <a:effectLst/>
                          <a:latin typeface="+mn-lt"/>
                          <a:ea typeface="+mn-ea"/>
                          <a:cs typeface="Arial" charset="0"/>
                        </a:rPr>
                        <a:t>≤</a:t>
                      </a:r>
                      <a:r>
                        <a:rPr kumimoji="0" lang="en-GB" sz="2000" b="1" i="0" u="none" strike="noStrike" kern="1200" cap="none" normalizeH="0" baseline="0" dirty="0" smtClean="0">
                          <a:ln>
                            <a:noFill/>
                          </a:ln>
                          <a:solidFill>
                            <a:schemeClr val="tx1"/>
                          </a:solidFill>
                          <a:effectLst/>
                          <a:latin typeface="+mn-lt"/>
                          <a:ea typeface="+mn-ea"/>
                          <a:cs typeface="+mn-cs"/>
                        </a:rPr>
                        <a:t>5mmol/l</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b="1" dirty="0" smtClean="0"/>
                        <a:t>22%</a:t>
                      </a:r>
                    </a:p>
                    <a:p>
                      <a:pPr algn="ctr"/>
                      <a:endParaRPr lang="en-GB" sz="2000" b="1" dirty="0"/>
                    </a:p>
                  </a:txBody>
                  <a:tcPr anchor="ctr"/>
                </a:tc>
                <a:tc>
                  <a:txBody>
                    <a:bodyPr/>
                    <a:lstStyle/>
                    <a:p>
                      <a:pPr algn="ctr"/>
                      <a:r>
                        <a:rPr lang="en-GB" sz="2000" b="1" dirty="0" smtClean="0"/>
                        <a:t>79%</a:t>
                      </a:r>
                      <a:endParaRPr lang="en-GB" sz="2000" b="1" dirty="0"/>
                    </a:p>
                  </a:txBody>
                  <a:tcPr anchor="ctr"/>
                </a:tc>
              </a:tr>
              <a:tr h="370840">
                <a:tc vMerge="1">
                  <a:txBody>
                    <a:bodyPr/>
                    <a:lstStyle/>
                    <a:p>
                      <a:endParaRPr lang="en-GB" dirty="0"/>
                    </a:p>
                  </a:txBody>
                  <a:tcPr/>
                </a:tc>
                <a:tc>
                  <a:txBody>
                    <a:bodyPr/>
                    <a:lstStyle/>
                    <a:p>
                      <a:r>
                        <a:rPr lang="en-GB" sz="2000" b="1" dirty="0" smtClean="0"/>
                        <a:t>HbA1c </a:t>
                      </a:r>
                      <a:r>
                        <a:rPr kumimoji="0" lang="en-GB" sz="2000" b="1" i="0" u="none" strike="noStrike" kern="1200" cap="none" normalizeH="0" baseline="0" dirty="0" smtClean="0">
                          <a:ln>
                            <a:noFill/>
                          </a:ln>
                          <a:solidFill>
                            <a:schemeClr val="tx1"/>
                          </a:solidFill>
                          <a:effectLst/>
                          <a:latin typeface="+mn-lt"/>
                          <a:ea typeface="+mn-ea"/>
                          <a:cs typeface="Arial" charset="0"/>
                        </a:rPr>
                        <a:t>≤</a:t>
                      </a:r>
                      <a:r>
                        <a:rPr lang="en-GB" sz="2000" b="1" dirty="0" smtClean="0"/>
                        <a:t>7.4%</a:t>
                      </a:r>
                    </a:p>
                    <a:p>
                      <a:endParaRPr lang="en-GB" sz="2000" b="1" dirty="0" smtClean="0"/>
                    </a:p>
                  </a:txBody>
                  <a:tcPr anchor="ctr"/>
                </a:tc>
                <a:tc>
                  <a:txBody>
                    <a:bodyPr/>
                    <a:lstStyle/>
                    <a:p>
                      <a:pPr algn="ctr"/>
                      <a:r>
                        <a:rPr lang="en-GB" sz="2000" b="1" dirty="0" smtClean="0"/>
                        <a:t>38%</a:t>
                      </a:r>
                      <a:endParaRPr lang="en-GB" sz="2000" b="1" dirty="0"/>
                    </a:p>
                  </a:txBody>
                  <a:tcPr anchor="ctr"/>
                </a:tc>
                <a:tc>
                  <a:txBody>
                    <a:bodyPr/>
                    <a:lstStyle/>
                    <a:p>
                      <a:pPr algn="ctr"/>
                      <a:r>
                        <a:rPr lang="en-GB" sz="2000" b="1" dirty="0" smtClean="0"/>
                        <a:t>55%</a:t>
                      </a:r>
                      <a:endParaRPr lang="en-GB" sz="2000" b="1" dirty="0"/>
                    </a:p>
                  </a:txBody>
                  <a:tcPr anchor="ctr"/>
                </a:tc>
              </a:tr>
            </a:tbl>
          </a:graphicData>
        </a:graphic>
      </p:graphicFrame>
      <p:sp>
        <p:nvSpPr>
          <p:cNvPr id="5" name="Text Box 34"/>
          <p:cNvSpPr txBox="1">
            <a:spLocks noChangeArrowheads="1"/>
          </p:cNvSpPr>
          <p:nvPr/>
        </p:nvSpPr>
        <p:spPr bwMode="auto">
          <a:xfrm>
            <a:off x="2383231" y="6381328"/>
            <a:ext cx="425308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algn="ctr" eaLnBrk="0" fontAlgn="base" hangingPunct="0">
              <a:spcBef>
                <a:spcPct val="0"/>
              </a:spcBef>
              <a:spcAft>
                <a:spcPct val="0"/>
              </a:spcAft>
              <a:defRPr sz="2400">
                <a:solidFill>
                  <a:schemeClr val="tx1"/>
                </a:solidFill>
                <a:latin typeface="Times" pitchFamily="18" charset="0"/>
              </a:defRPr>
            </a:lvl6pPr>
            <a:lvl7pPr marL="2971800" indent="-228600" algn="ctr" eaLnBrk="0" fontAlgn="base" hangingPunct="0">
              <a:spcBef>
                <a:spcPct val="0"/>
              </a:spcBef>
              <a:spcAft>
                <a:spcPct val="0"/>
              </a:spcAft>
              <a:defRPr sz="2400">
                <a:solidFill>
                  <a:schemeClr val="tx1"/>
                </a:solidFill>
                <a:latin typeface="Times" pitchFamily="18" charset="0"/>
              </a:defRPr>
            </a:lvl7pPr>
            <a:lvl8pPr marL="3429000" indent="-228600" algn="ctr" eaLnBrk="0" fontAlgn="base" hangingPunct="0">
              <a:spcBef>
                <a:spcPct val="0"/>
              </a:spcBef>
              <a:spcAft>
                <a:spcPct val="0"/>
              </a:spcAft>
              <a:defRPr sz="2400">
                <a:solidFill>
                  <a:schemeClr val="tx1"/>
                </a:solidFill>
                <a:latin typeface="Times" pitchFamily="18" charset="0"/>
              </a:defRPr>
            </a:lvl8pPr>
            <a:lvl9pPr marL="3886200" indent="-228600" algn="ctr" eaLnBrk="0" fontAlgn="base" hangingPunct="0">
              <a:spcBef>
                <a:spcPct val="0"/>
              </a:spcBef>
              <a:spcAft>
                <a:spcPct val="0"/>
              </a:spcAft>
              <a:defRPr sz="2400">
                <a:solidFill>
                  <a:schemeClr val="tx1"/>
                </a:solidFill>
                <a:latin typeface="Times" pitchFamily="18" charset="0"/>
              </a:defRPr>
            </a:lvl9pPr>
          </a:lstStyle>
          <a:p>
            <a:pPr algn="l"/>
            <a:r>
              <a:rPr lang="en-GB" sz="1600" b="1" dirty="0">
                <a:solidFill>
                  <a:schemeClr val="bg1"/>
                </a:solidFill>
                <a:latin typeface="Arial" charset="0"/>
              </a:rPr>
              <a:t>Campbell S et al. NEJM 2009; 361: </a:t>
            </a:r>
            <a:r>
              <a:rPr lang="en-GB" sz="1600" b="1" dirty="0" smtClean="0">
                <a:solidFill>
                  <a:schemeClr val="bg1"/>
                </a:solidFill>
                <a:latin typeface="Arial" charset="0"/>
              </a:rPr>
              <a:t>368-78</a:t>
            </a:r>
            <a:r>
              <a:rPr lang="en-GB" sz="1600" dirty="0" smtClean="0">
                <a:solidFill>
                  <a:schemeClr val="bg1"/>
                </a:solidFill>
              </a:rPr>
              <a:t> </a:t>
            </a:r>
            <a:endParaRPr lang="en-GB" sz="1600" dirty="0">
              <a:solidFill>
                <a:schemeClr val="bg1"/>
              </a:solidFill>
            </a:endParaRPr>
          </a:p>
        </p:txBody>
      </p:sp>
      <p:sp>
        <p:nvSpPr>
          <p:cNvPr id="6" name="AutoShape 40"/>
          <p:cNvSpPr>
            <a:spLocks noChangeArrowheads="1"/>
          </p:cNvSpPr>
          <p:nvPr/>
        </p:nvSpPr>
        <p:spPr bwMode="auto">
          <a:xfrm>
            <a:off x="5816600" y="1844824"/>
            <a:ext cx="2993712" cy="3657600"/>
          </a:xfrm>
          <a:prstGeom prst="leftArrowCallout">
            <a:avLst>
              <a:gd name="adj1" fmla="val 28571"/>
              <a:gd name="adj2" fmla="val 28571"/>
              <a:gd name="adj3" fmla="val 16667"/>
              <a:gd name="adj4" fmla="val 66667"/>
            </a:avLst>
          </a:prstGeom>
          <a:noFill/>
          <a:ln w="9525">
            <a:solidFill>
              <a:schemeClr val="tx1"/>
            </a:solidFill>
            <a:miter lim="800000"/>
            <a:headEnd/>
            <a:tailEnd/>
          </a:ln>
          <a:effectLst/>
        </p:spPr>
        <p:txBody>
          <a:bodyPr wrap="none" anchor="ctr"/>
          <a:lstStyle/>
          <a:p>
            <a:pPr marL="95250" algn="l">
              <a:lnSpc>
                <a:spcPct val="125000"/>
              </a:lnSpc>
            </a:pPr>
            <a:endParaRPr lang="en-GB" sz="1600" b="1" dirty="0">
              <a:solidFill>
                <a:srgbClr val="FF0000"/>
              </a:solidFill>
              <a:latin typeface="Arial" charset="0"/>
            </a:endParaRPr>
          </a:p>
          <a:p>
            <a:pPr marL="95250" algn="l">
              <a:lnSpc>
                <a:spcPct val="125000"/>
              </a:lnSpc>
            </a:pPr>
            <a:endParaRPr lang="en-GB" sz="1400" b="1" dirty="0" smtClean="0">
              <a:latin typeface="Arial" charset="0"/>
            </a:endParaRPr>
          </a:p>
          <a:p>
            <a:pPr marL="95250" algn="l">
              <a:lnSpc>
                <a:spcPct val="125000"/>
              </a:lnSpc>
            </a:pPr>
            <a:endParaRPr lang="en-GB" sz="1400" b="1" dirty="0"/>
          </a:p>
          <a:p>
            <a:pPr marL="95250" algn="l">
              <a:lnSpc>
                <a:spcPct val="125000"/>
              </a:lnSpc>
            </a:pPr>
            <a:r>
              <a:rPr lang="en-GB" sz="1400" b="1" dirty="0" smtClean="0">
                <a:latin typeface="Arial" charset="0"/>
              </a:rPr>
              <a:t>National </a:t>
            </a:r>
            <a:r>
              <a:rPr lang="en-GB" sz="1400" b="1" dirty="0">
                <a:latin typeface="Arial" charset="0"/>
              </a:rPr>
              <a:t>guidelines</a:t>
            </a:r>
          </a:p>
          <a:p>
            <a:pPr marL="95250" algn="l">
              <a:lnSpc>
                <a:spcPct val="125000"/>
              </a:lnSpc>
            </a:pPr>
            <a:r>
              <a:rPr lang="en-GB" sz="1400" b="1" dirty="0" smtClean="0">
                <a:latin typeface="Arial" charset="0"/>
              </a:rPr>
              <a:t>Audit </a:t>
            </a:r>
            <a:r>
              <a:rPr lang="en-GB" sz="1400" b="1" dirty="0">
                <a:latin typeface="Arial" charset="0"/>
              </a:rPr>
              <a:t>and feedback</a:t>
            </a:r>
          </a:p>
          <a:p>
            <a:pPr marL="95250" algn="l">
              <a:lnSpc>
                <a:spcPct val="125000"/>
              </a:lnSpc>
            </a:pPr>
            <a:r>
              <a:rPr lang="en-GB" sz="1400" b="1" dirty="0">
                <a:latin typeface="Arial" charset="0"/>
              </a:rPr>
              <a:t>Public reporting</a:t>
            </a:r>
          </a:p>
          <a:p>
            <a:pPr marL="95250" algn="l">
              <a:lnSpc>
                <a:spcPct val="125000"/>
              </a:lnSpc>
            </a:pPr>
            <a:r>
              <a:rPr lang="en-GB" sz="1400" b="1" dirty="0">
                <a:latin typeface="Arial" charset="0"/>
              </a:rPr>
              <a:t>Annual appraisal</a:t>
            </a:r>
          </a:p>
          <a:p>
            <a:pPr marL="95250" algn="l">
              <a:lnSpc>
                <a:spcPct val="125000"/>
              </a:lnSpc>
            </a:pPr>
            <a:r>
              <a:rPr lang="en-GB" sz="1400" b="1" dirty="0">
                <a:latin typeface="Arial" charset="0"/>
              </a:rPr>
              <a:t>Opinion leaders</a:t>
            </a:r>
          </a:p>
          <a:p>
            <a:pPr marL="95250" algn="l">
              <a:lnSpc>
                <a:spcPct val="125000"/>
              </a:lnSpc>
            </a:pPr>
            <a:r>
              <a:rPr lang="en-GB" sz="1400" b="1" dirty="0">
                <a:latin typeface="Arial" charset="0"/>
              </a:rPr>
              <a:t>Financial </a:t>
            </a:r>
            <a:r>
              <a:rPr lang="en-GB" sz="1400" b="1" dirty="0" smtClean="0">
                <a:latin typeface="Arial" charset="0"/>
              </a:rPr>
              <a:t>incentives</a:t>
            </a:r>
          </a:p>
          <a:p>
            <a:pPr marL="95250" algn="l">
              <a:lnSpc>
                <a:spcPct val="125000"/>
              </a:lnSpc>
            </a:pPr>
            <a:endParaRPr lang="en-GB" sz="1400" b="1" dirty="0"/>
          </a:p>
          <a:p>
            <a:pPr marL="95250" algn="l">
              <a:lnSpc>
                <a:spcPct val="125000"/>
              </a:lnSpc>
            </a:pPr>
            <a:endParaRPr lang="en-GB" sz="1400" b="1" dirty="0" smtClean="0">
              <a:latin typeface="Arial" charset="0"/>
            </a:endParaRPr>
          </a:p>
          <a:p>
            <a:pPr marL="95250" algn="l">
              <a:lnSpc>
                <a:spcPct val="125000"/>
              </a:lnSpc>
            </a:pPr>
            <a:endParaRPr lang="en-GB" sz="1400" b="1" dirty="0"/>
          </a:p>
          <a:p>
            <a:pPr marL="95250" algn="l">
              <a:lnSpc>
                <a:spcPct val="125000"/>
              </a:lnSpc>
            </a:pPr>
            <a:endParaRPr lang="en-GB" sz="1400" b="1" dirty="0">
              <a:latin typeface="Arial" charset="0"/>
            </a:endParaRPr>
          </a:p>
        </p:txBody>
      </p:sp>
    </p:spTree>
    <p:extLst>
      <p:ext uri="{BB962C8B-B14F-4D97-AF65-F5344CB8AC3E}">
        <p14:creationId xmlns:p14="http://schemas.microsoft.com/office/powerpoint/2010/main" val="26498319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p:cNvSpPr>
            <a:spLocks noGrp="1" noChangeArrowheads="1"/>
          </p:cNvSpPr>
          <p:nvPr>
            <p:ph type="title"/>
          </p:nvPr>
        </p:nvSpPr>
        <p:spPr>
          <a:xfrm>
            <a:off x="611560" y="404664"/>
            <a:ext cx="8375650" cy="423862"/>
          </a:xfrm>
        </p:spPr>
        <p:txBody>
          <a:bodyPr/>
          <a:lstStyle/>
          <a:p>
            <a:pPr eaLnBrk="1" hangingPunct="1"/>
            <a:r>
              <a:rPr lang="en-US" dirty="0" smtClean="0"/>
              <a:t>Modest impact of P4P on quality of care</a:t>
            </a:r>
          </a:p>
        </p:txBody>
      </p:sp>
      <p:graphicFrame>
        <p:nvGraphicFramePr>
          <p:cNvPr id="4" name="Object 4"/>
          <p:cNvGraphicFramePr>
            <a:graphicFrameLocks noChangeAspect="1"/>
          </p:cNvGraphicFramePr>
          <p:nvPr>
            <p:extLst/>
          </p:nvPr>
        </p:nvGraphicFramePr>
        <p:xfrm>
          <a:off x="50801" y="887413"/>
          <a:ext cx="8553648" cy="5380747"/>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5"/>
          <p:cNvSpPr>
            <a:spLocks noChangeArrowheads="1"/>
          </p:cNvSpPr>
          <p:nvPr/>
        </p:nvSpPr>
        <p:spPr bwMode="auto">
          <a:xfrm>
            <a:off x="1331913" y="4437063"/>
            <a:ext cx="59055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3200">
                <a:solidFill>
                  <a:srgbClr val="FF0000"/>
                </a:solidFill>
                <a:latin typeface="Times" pitchFamily="18" charset="0"/>
                <a:cs typeface="Arial" charset="0"/>
                <a:sym typeface="Webdings" pitchFamily="18" charset="2"/>
              </a:rPr>
              <a:t></a:t>
            </a:r>
          </a:p>
        </p:txBody>
      </p:sp>
      <p:sp>
        <p:nvSpPr>
          <p:cNvPr id="6" name="Rectangle 6"/>
          <p:cNvSpPr>
            <a:spLocks noChangeArrowheads="1"/>
          </p:cNvSpPr>
          <p:nvPr/>
        </p:nvSpPr>
        <p:spPr bwMode="auto">
          <a:xfrm>
            <a:off x="6443663" y="1484313"/>
            <a:ext cx="6413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auto">
              <a:spcBef>
                <a:spcPts val="0"/>
              </a:spcBef>
              <a:spcAft>
                <a:spcPts val="0"/>
              </a:spcAft>
            </a:pPr>
            <a:r>
              <a:rPr lang="en-US" sz="3600" kern="0" dirty="0">
                <a:solidFill>
                  <a:srgbClr val="FF0000"/>
                </a:solidFill>
                <a:latin typeface="Arial" charset="0"/>
                <a:cs typeface="Arial" charset="0"/>
                <a:sym typeface="Webdings" pitchFamily="18" charset="2"/>
              </a:rPr>
              <a:t></a:t>
            </a:r>
          </a:p>
        </p:txBody>
      </p:sp>
      <p:sp>
        <p:nvSpPr>
          <p:cNvPr id="7" name="Text Box 7"/>
          <p:cNvSpPr txBox="1">
            <a:spLocks noChangeArrowheads="1"/>
          </p:cNvSpPr>
          <p:nvPr/>
        </p:nvSpPr>
        <p:spPr bwMode="auto">
          <a:xfrm>
            <a:off x="1331913" y="3933825"/>
            <a:ext cx="3587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algn="ctr" eaLnBrk="0" fontAlgn="base" hangingPunct="0">
              <a:spcBef>
                <a:spcPct val="0"/>
              </a:spcBef>
              <a:spcAft>
                <a:spcPct val="0"/>
              </a:spcAft>
              <a:defRPr sz="2400">
                <a:solidFill>
                  <a:schemeClr val="tx1"/>
                </a:solidFill>
                <a:latin typeface="Times" pitchFamily="18" charset="0"/>
              </a:defRPr>
            </a:lvl6pPr>
            <a:lvl7pPr marL="2971800" indent="-228600" algn="ctr" eaLnBrk="0" fontAlgn="base" hangingPunct="0">
              <a:spcBef>
                <a:spcPct val="0"/>
              </a:spcBef>
              <a:spcAft>
                <a:spcPct val="0"/>
              </a:spcAft>
              <a:defRPr sz="2400">
                <a:solidFill>
                  <a:schemeClr val="tx1"/>
                </a:solidFill>
                <a:latin typeface="Times" pitchFamily="18" charset="0"/>
              </a:defRPr>
            </a:lvl7pPr>
            <a:lvl8pPr marL="3429000" indent="-228600" algn="ctr" eaLnBrk="0" fontAlgn="base" hangingPunct="0">
              <a:spcBef>
                <a:spcPct val="0"/>
              </a:spcBef>
              <a:spcAft>
                <a:spcPct val="0"/>
              </a:spcAft>
              <a:defRPr sz="2400">
                <a:solidFill>
                  <a:schemeClr val="tx1"/>
                </a:solidFill>
                <a:latin typeface="Times" pitchFamily="18" charset="0"/>
              </a:defRPr>
            </a:lvl8pPr>
            <a:lvl9pPr marL="3886200" indent="-228600" algn="ctr" eaLnBrk="0" fontAlgn="base" hangingPunct="0">
              <a:spcBef>
                <a:spcPct val="0"/>
              </a:spcBef>
              <a:spcAft>
                <a:spcPct val="0"/>
              </a:spcAft>
              <a:defRPr sz="2400">
                <a:solidFill>
                  <a:schemeClr val="tx1"/>
                </a:solidFill>
                <a:latin typeface="Times" pitchFamily="18" charset="0"/>
              </a:defRPr>
            </a:lvl9pPr>
          </a:lstStyle>
          <a:p>
            <a:r>
              <a:rPr lang="en-US" sz="2800" dirty="0">
                <a:solidFill>
                  <a:srgbClr val="66FF33"/>
                </a:solidFill>
                <a:latin typeface="Arial" charset="0"/>
                <a:cs typeface="Arial" charset="0"/>
                <a:sym typeface="Wingdings 3" pitchFamily="18" charset="2"/>
              </a:rPr>
              <a:t></a:t>
            </a:r>
          </a:p>
        </p:txBody>
      </p:sp>
      <p:sp>
        <p:nvSpPr>
          <p:cNvPr id="8" name="Rectangle 10"/>
          <p:cNvSpPr>
            <a:spLocks noChangeArrowheads="1"/>
          </p:cNvSpPr>
          <p:nvPr/>
        </p:nvSpPr>
        <p:spPr bwMode="auto">
          <a:xfrm>
            <a:off x="5003800" y="2349500"/>
            <a:ext cx="6413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auto">
              <a:spcBef>
                <a:spcPts val="0"/>
              </a:spcBef>
              <a:spcAft>
                <a:spcPts val="0"/>
              </a:spcAft>
            </a:pPr>
            <a:r>
              <a:rPr lang="en-US" sz="3600" kern="0">
                <a:solidFill>
                  <a:srgbClr val="FF0000"/>
                </a:solidFill>
                <a:latin typeface="Arial" charset="0"/>
                <a:cs typeface="Arial" charset="0"/>
                <a:sym typeface="Webdings" pitchFamily="18" charset="2"/>
              </a:rPr>
              <a:t></a:t>
            </a:r>
          </a:p>
        </p:txBody>
      </p:sp>
      <p:sp>
        <p:nvSpPr>
          <p:cNvPr id="9" name="Line 11"/>
          <p:cNvSpPr>
            <a:spLocks noChangeShapeType="1"/>
          </p:cNvSpPr>
          <p:nvPr/>
        </p:nvSpPr>
        <p:spPr bwMode="auto">
          <a:xfrm flipV="1">
            <a:off x="1660525" y="2732088"/>
            <a:ext cx="3643313" cy="1984375"/>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hangingPunct="0"/>
            <a:endParaRPr lang="en-GB">
              <a:solidFill>
                <a:srgbClr val="000000"/>
              </a:solidFill>
              <a:latin typeface="Times" pitchFamily="18" charset="0"/>
              <a:cs typeface="Arial" charset="0"/>
            </a:endParaRPr>
          </a:p>
        </p:txBody>
      </p:sp>
      <p:sp>
        <p:nvSpPr>
          <p:cNvPr id="10" name="Line 13"/>
          <p:cNvSpPr>
            <a:spLocks noChangeShapeType="1"/>
          </p:cNvSpPr>
          <p:nvPr/>
        </p:nvSpPr>
        <p:spPr bwMode="auto">
          <a:xfrm flipV="1">
            <a:off x="1647825" y="3310889"/>
            <a:ext cx="3609975" cy="910273"/>
          </a:xfrm>
          <a:prstGeom prst="line">
            <a:avLst/>
          </a:prstGeom>
          <a:noFill/>
          <a:ln w="57150">
            <a:solidFill>
              <a:srgbClr val="66FF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hangingPunct="0"/>
            <a:endParaRPr lang="en-GB">
              <a:solidFill>
                <a:srgbClr val="000000"/>
              </a:solidFill>
              <a:latin typeface="Times" pitchFamily="18" charset="0"/>
              <a:cs typeface="Arial" charset="0"/>
            </a:endParaRPr>
          </a:p>
        </p:txBody>
      </p:sp>
      <p:sp>
        <p:nvSpPr>
          <p:cNvPr id="11" name="Line 17"/>
          <p:cNvSpPr>
            <a:spLocks noChangeShapeType="1"/>
          </p:cNvSpPr>
          <p:nvPr/>
        </p:nvSpPr>
        <p:spPr bwMode="auto">
          <a:xfrm flipV="1">
            <a:off x="5370513" y="1849438"/>
            <a:ext cx="1389062" cy="85090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hangingPunct="0"/>
            <a:endParaRPr lang="en-GB">
              <a:solidFill>
                <a:srgbClr val="000000"/>
              </a:solidFill>
              <a:latin typeface="Times" pitchFamily="18" charset="0"/>
              <a:cs typeface="Arial" charset="0"/>
            </a:endParaRPr>
          </a:p>
        </p:txBody>
      </p:sp>
      <p:sp>
        <p:nvSpPr>
          <p:cNvPr id="12" name="Line 18"/>
          <p:cNvSpPr>
            <a:spLocks noChangeShapeType="1"/>
          </p:cNvSpPr>
          <p:nvPr/>
        </p:nvSpPr>
        <p:spPr bwMode="auto">
          <a:xfrm flipV="1">
            <a:off x="5410200" y="2319338"/>
            <a:ext cx="1290638" cy="930592"/>
          </a:xfrm>
          <a:prstGeom prst="line">
            <a:avLst/>
          </a:prstGeom>
          <a:noFill/>
          <a:ln w="57150">
            <a:solidFill>
              <a:srgbClr val="66FF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hangingPunct="0"/>
            <a:endParaRPr lang="en-GB">
              <a:solidFill>
                <a:srgbClr val="000000"/>
              </a:solidFill>
              <a:latin typeface="Times" pitchFamily="18" charset="0"/>
              <a:cs typeface="Arial" charset="0"/>
            </a:endParaRPr>
          </a:p>
        </p:txBody>
      </p:sp>
      <p:sp>
        <p:nvSpPr>
          <p:cNvPr id="13" name="Line 19"/>
          <p:cNvSpPr>
            <a:spLocks noChangeShapeType="1"/>
          </p:cNvSpPr>
          <p:nvPr/>
        </p:nvSpPr>
        <p:spPr bwMode="auto">
          <a:xfrm flipV="1">
            <a:off x="1685925" y="3459163"/>
            <a:ext cx="3640138" cy="1008062"/>
          </a:xfrm>
          <a:prstGeom prst="line">
            <a:avLst/>
          </a:prstGeom>
          <a:noFill/>
          <a:ln w="5715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hangingPunct="0"/>
            <a:endParaRPr lang="en-GB">
              <a:solidFill>
                <a:srgbClr val="000000"/>
              </a:solidFill>
              <a:latin typeface="Times" pitchFamily="18" charset="0"/>
              <a:cs typeface="Arial" charset="0"/>
            </a:endParaRPr>
          </a:p>
        </p:txBody>
      </p:sp>
      <p:sp>
        <p:nvSpPr>
          <p:cNvPr id="14" name="Text Box 20"/>
          <p:cNvSpPr txBox="1">
            <a:spLocks noChangeArrowheads="1"/>
          </p:cNvSpPr>
          <p:nvPr/>
        </p:nvSpPr>
        <p:spPr bwMode="auto">
          <a:xfrm>
            <a:off x="6488113" y="1982788"/>
            <a:ext cx="35877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algn="ctr" eaLnBrk="0" fontAlgn="base" hangingPunct="0">
              <a:spcBef>
                <a:spcPct val="0"/>
              </a:spcBef>
              <a:spcAft>
                <a:spcPct val="0"/>
              </a:spcAft>
              <a:defRPr sz="2400">
                <a:solidFill>
                  <a:schemeClr val="tx1"/>
                </a:solidFill>
                <a:latin typeface="Times" pitchFamily="18" charset="0"/>
              </a:defRPr>
            </a:lvl6pPr>
            <a:lvl7pPr marL="2971800" indent="-228600" algn="ctr" eaLnBrk="0" fontAlgn="base" hangingPunct="0">
              <a:spcBef>
                <a:spcPct val="0"/>
              </a:spcBef>
              <a:spcAft>
                <a:spcPct val="0"/>
              </a:spcAft>
              <a:defRPr sz="2400">
                <a:solidFill>
                  <a:schemeClr val="tx1"/>
                </a:solidFill>
                <a:latin typeface="Times" pitchFamily="18" charset="0"/>
              </a:defRPr>
            </a:lvl7pPr>
            <a:lvl8pPr marL="3429000" indent="-228600" algn="ctr" eaLnBrk="0" fontAlgn="base" hangingPunct="0">
              <a:spcBef>
                <a:spcPct val="0"/>
              </a:spcBef>
              <a:spcAft>
                <a:spcPct val="0"/>
              </a:spcAft>
              <a:defRPr sz="2400">
                <a:solidFill>
                  <a:schemeClr val="tx1"/>
                </a:solidFill>
                <a:latin typeface="Times" pitchFamily="18" charset="0"/>
              </a:defRPr>
            </a:lvl8pPr>
            <a:lvl9pPr marL="3886200" indent="-228600" algn="ctr" eaLnBrk="0" fontAlgn="base" hangingPunct="0">
              <a:spcBef>
                <a:spcPct val="0"/>
              </a:spcBef>
              <a:spcAft>
                <a:spcPct val="0"/>
              </a:spcAft>
              <a:defRPr sz="2400">
                <a:solidFill>
                  <a:schemeClr val="tx1"/>
                </a:solidFill>
                <a:latin typeface="Times" pitchFamily="18" charset="0"/>
              </a:defRPr>
            </a:lvl9pPr>
          </a:lstStyle>
          <a:p>
            <a:r>
              <a:rPr lang="en-US" sz="2800" dirty="0">
                <a:solidFill>
                  <a:srgbClr val="66FF33"/>
                </a:solidFill>
                <a:latin typeface="Arial" charset="0"/>
                <a:cs typeface="Arial" charset="0"/>
                <a:sym typeface="Wingdings 3" pitchFamily="18" charset="2"/>
              </a:rPr>
              <a:t></a:t>
            </a:r>
          </a:p>
        </p:txBody>
      </p:sp>
      <p:sp>
        <p:nvSpPr>
          <p:cNvPr id="15" name="Text Box 23"/>
          <p:cNvSpPr txBox="1">
            <a:spLocks noChangeArrowheads="1"/>
          </p:cNvSpPr>
          <p:nvPr/>
        </p:nvSpPr>
        <p:spPr bwMode="auto">
          <a:xfrm>
            <a:off x="5076825" y="3148013"/>
            <a:ext cx="534988" cy="519112"/>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rgbClr val="FF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algn="ctr" eaLnBrk="0" fontAlgn="base" hangingPunct="0">
              <a:spcBef>
                <a:spcPct val="0"/>
              </a:spcBef>
              <a:spcAft>
                <a:spcPct val="0"/>
              </a:spcAft>
              <a:defRPr sz="2400">
                <a:solidFill>
                  <a:schemeClr val="tx1"/>
                </a:solidFill>
                <a:latin typeface="Times" pitchFamily="18" charset="0"/>
              </a:defRPr>
            </a:lvl6pPr>
            <a:lvl7pPr marL="2971800" indent="-228600" algn="ctr" eaLnBrk="0" fontAlgn="base" hangingPunct="0">
              <a:spcBef>
                <a:spcPct val="0"/>
              </a:spcBef>
              <a:spcAft>
                <a:spcPct val="0"/>
              </a:spcAft>
              <a:defRPr sz="2400">
                <a:solidFill>
                  <a:schemeClr val="tx1"/>
                </a:solidFill>
                <a:latin typeface="Times" pitchFamily="18" charset="0"/>
              </a:defRPr>
            </a:lvl7pPr>
            <a:lvl8pPr marL="3429000" indent="-228600" algn="ctr" eaLnBrk="0" fontAlgn="base" hangingPunct="0">
              <a:spcBef>
                <a:spcPct val="0"/>
              </a:spcBef>
              <a:spcAft>
                <a:spcPct val="0"/>
              </a:spcAft>
              <a:defRPr sz="2400">
                <a:solidFill>
                  <a:schemeClr val="tx1"/>
                </a:solidFill>
                <a:latin typeface="Times" pitchFamily="18" charset="0"/>
              </a:defRPr>
            </a:lvl8pPr>
            <a:lvl9pPr marL="3886200" indent="-228600" algn="ctr" eaLnBrk="0" fontAlgn="base" hangingPunct="0">
              <a:spcBef>
                <a:spcPct val="0"/>
              </a:spcBef>
              <a:spcAft>
                <a:spcPct val="0"/>
              </a:spcAft>
              <a:defRPr sz="2400">
                <a:solidFill>
                  <a:schemeClr val="tx1"/>
                </a:solidFill>
                <a:latin typeface="Times" pitchFamily="18" charset="0"/>
              </a:defRPr>
            </a:lvl9pPr>
          </a:lstStyle>
          <a:p>
            <a:r>
              <a:rPr lang="en-US" sz="2800">
                <a:solidFill>
                  <a:srgbClr val="FFFF00"/>
                </a:solidFill>
                <a:latin typeface="Arial" charset="0"/>
                <a:cs typeface="Arial" charset="0"/>
                <a:sym typeface="Wingdings" pitchFamily="2" charset="2"/>
              </a:rPr>
              <a:t></a:t>
            </a:r>
            <a:endParaRPr lang="en-US" sz="2800">
              <a:solidFill>
                <a:srgbClr val="FFFF00"/>
              </a:solidFill>
              <a:latin typeface="Arial" charset="0"/>
              <a:cs typeface="Arial" charset="0"/>
              <a:sym typeface="Wingdings 3" pitchFamily="18" charset="2"/>
            </a:endParaRPr>
          </a:p>
        </p:txBody>
      </p:sp>
      <p:sp>
        <p:nvSpPr>
          <p:cNvPr id="16" name="Text Box 24"/>
          <p:cNvSpPr txBox="1">
            <a:spLocks noChangeArrowheads="1"/>
          </p:cNvSpPr>
          <p:nvPr/>
        </p:nvSpPr>
        <p:spPr bwMode="auto">
          <a:xfrm>
            <a:off x="1346200" y="4224338"/>
            <a:ext cx="534988" cy="519112"/>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rgbClr val="FF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algn="ctr" eaLnBrk="0" fontAlgn="base" hangingPunct="0">
              <a:spcBef>
                <a:spcPct val="0"/>
              </a:spcBef>
              <a:spcAft>
                <a:spcPct val="0"/>
              </a:spcAft>
              <a:defRPr sz="2400">
                <a:solidFill>
                  <a:schemeClr val="tx1"/>
                </a:solidFill>
                <a:latin typeface="Times" pitchFamily="18" charset="0"/>
              </a:defRPr>
            </a:lvl6pPr>
            <a:lvl7pPr marL="2971800" indent="-228600" algn="ctr" eaLnBrk="0" fontAlgn="base" hangingPunct="0">
              <a:spcBef>
                <a:spcPct val="0"/>
              </a:spcBef>
              <a:spcAft>
                <a:spcPct val="0"/>
              </a:spcAft>
              <a:defRPr sz="2400">
                <a:solidFill>
                  <a:schemeClr val="tx1"/>
                </a:solidFill>
                <a:latin typeface="Times" pitchFamily="18" charset="0"/>
              </a:defRPr>
            </a:lvl7pPr>
            <a:lvl8pPr marL="3429000" indent="-228600" algn="ctr" eaLnBrk="0" fontAlgn="base" hangingPunct="0">
              <a:spcBef>
                <a:spcPct val="0"/>
              </a:spcBef>
              <a:spcAft>
                <a:spcPct val="0"/>
              </a:spcAft>
              <a:defRPr sz="2400">
                <a:solidFill>
                  <a:schemeClr val="tx1"/>
                </a:solidFill>
                <a:latin typeface="Times" pitchFamily="18" charset="0"/>
              </a:defRPr>
            </a:lvl8pPr>
            <a:lvl9pPr marL="3886200" indent="-228600" algn="ctr" eaLnBrk="0" fontAlgn="base" hangingPunct="0">
              <a:spcBef>
                <a:spcPct val="0"/>
              </a:spcBef>
              <a:spcAft>
                <a:spcPct val="0"/>
              </a:spcAft>
              <a:defRPr sz="2400">
                <a:solidFill>
                  <a:schemeClr val="tx1"/>
                </a:solidFill>
                <a:latin typeface="Times" pitchFamily="18" charset="0"/>
              </a:defRPr>
            </a:lvl9pPr>
          </a:lstStyle>
          <a:p>
            <a:r>
              <a:rPr lang="en-US" sz="2800" dirty="0">
                <a:solidFill>
                  <a:srgbClr val="FFFF00"/>
                </a:solidFill>
                <a:latin typeface="Arial" charset="0"/>
                <a:cs typeface="Arial" charset="0"/>
                <a:sym typeface="Wingdings" pitchFamily="2" charset="2"/>
              </a:rPr>
              <a:t></a:t>
            </a:r>
            <a:endParaRPr lang="en-US" sz="2800" dirty="0">
              <a:solidFill>
                <a:srgbClr val="FFFF00"/>
              </a:solidFill>
              <a:latin typeface="Arial" charset="0"/>
              <a:cs typeface="Arial" charset="0"/>
              <a:sym typeface="Wingdings 3" pitchFamily="18" charset="2"/>
            </a:endParaRPr>
          </a:p>
        </p:txBody>
      </p:sp>
      <p:sp>
        <p:nvSpPr>
          <p:cNvPr id="17" name="Text Box 25"/>
          <p:cNvSpPr txBox="1">
            <a:spLocks noChangeArrowheads="1"/>
          </p:cNvSpPr>
          <p:nvPr/>
        </p:nvSpPr>
        <p:spPr bwMode="auto">
          <a:xfrm>
            <a:off x="7918450" y="1638300"/>
            <a:ext cx="534988" cy="519113"/>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rgbClr val="FF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algn="ctr" eaLnBrk="0" fontAlgn="base" hangingPunct="0">
              <a:spcBef>
                <a:spcPct val="0"/>
              </a:spcBef>
              <a:spcAft>
                <a:spcPct val="0"/>
              </a:spcAft>
              <a:defRPr sz="2400">
                <a:solidFill>
                  <a:schemeClr val="tx1"/>
                </a:solidFill>
                <a:latin typeface="Times" pitchFamily="18" charset="0"/>
              </a:defRPr>
            </a:lvl6pPr>
            <a:lvl7pPr marL="2971800" indent="-228600" algn="ctr" eaLnBrk="0" fontAlgn="base" hangingPunct="0">
              <a:spcBef>
                <a:spcPct val="0"/>
              </a:spcBef>
              <a:spcAft>
                <a:spcPct val="0"/>
              </a:spcAft>
              <a:defRPr sz="2400">
                <a:solidFill>
                  <a:schemeClr val="tx1"/>
                </a:solidFill>
                <a:latin typeface="Times" pitchFamily="18" charset="0"/>
              </a:defRPr>
            </a:lvl7pPr>
            <a:lvl8pPr marL="3429000" indent="-228600" algn="ctr" eaLnBrk="0" fontAlgn="base" hangingPunct="0">
              <a:spcBef>
                <a:spcPct val="0"/>
              </a:spcBef>
              <a:spcAft>
                <a:spcPct val="0"/>
              </a:spcAft>
              <a:defRPr sz="2400">
                <a:solidFill>
                  <a:schemeClr val="tx1"/>
                </a:solidFill>
                <a:latin typeface="Times" pitchFamily="18" charset="0"/>
              </a:defRPr>
            </a:lvl8pPr>
            <a:lvl9pPr marL="3886200" indent="-228600" algn="ctr" eaLnBrk="0" fontAlgn="base" hangingPunct="0">
              <a:spcBef>
                <a:spcPct val="0"/>
              </a:spcBef>
              <a:spcAft>
                <a:spcPct val="0"/>
              </a:spcAft>
              <a:defRPr sz="2400">
                <a:solidFill>
                  <a:schemeClr val="tx1"/>
                </a:solidFill>
                <a:latin typeface="Times" pitchFamily="18" charset="0"/>
              </a:defRPr>
            </a:lvl9pPr>
          </a:lstStyle>
          <a:p>
            <a:r>
              <a:rPr lang="en-US" sz="2800" dirty="0">
                <a:solidFill>
                  <a:srgbClr val="FFFF00"/>
                </a:solidFill>
                <a:latin typeface="Arial" charset="0"/>
                <a:cs typeface="Arial" charset="0"/>
                <a:sym typeface="Wingdings" pitchFamily="2" charset="2"/>
              </a:rPr>
              <a:t></a:t>
            </a:r>
            <a:endParaRPr lang="en-US" sz="2800" dirty="0">
              <a:solidFill>
                <a:srgbClr val="FFFF00"/>
              </a:solidFill>
              <a:latin typeface="Arial" charset="0"/>
              <a:cs typeface="Arial" charset="0"/>
              <a:sym typeface="Wingdings 3" pitchFamily="18" charset="2"/>
            </a:endParaRPr>
          </a:p>
        </p:txBody>
      </p:sp>
      <p:sp>
        <p:nvSpPr>
          <p:cNvPr id="18" name="Line 27"/>
          <p:cNvSpPr>
            <a:spLocks noChangeShapeType="1"/>
          </p:cNvSpPr>
          <p:nvPr/>
        </p:nvSpPr>
        <p:spPr bwMode="auto">
          <a:xfrm flipV="1">
            <a:off x="6769100" y="2011363"/>
            <a:ext cx="1357313" cy="269875"/>
          </a:xfrm>
          <a:prstGeom prst="line">
            <a:avLst/>
          </a:prstGeom>
          <a:noFill/>
          <a:ln w="57150">
            <a:solidFill>
              <a:srgbClr val="66FF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hangingPunct="0"/>
            <a:endParaRPr lang="en-GB">
              <a:solidFill>
                <a:srgbClr val="000000"/>
              </a:solidFill>
              <a:latin typeface="Times" pitchFamily="18" charset="0"/>
              <a:cs typeface="Arial" charset="0"/>
            </a:endParaRPr>
          </a:p>
        </p:txBody>
      </p:sp>
      <p:sp>
        <p:nvSpPr>
          <p:cNvPr id="19" name="Line 28"/>
          <p:cNvSpPr>
            <a:spLocks noChangeShapeType="1"/>
          </p:cNvSpPr>
          <p:nvPr/>
        </p:nvSpPr>
        <p:spPr bwMode="auto">
          <a:xfrm flipV="1">
            <a:off x="5368925" y="2008188"/>
            <a:ext cx="1401763" cy="1408112"/>
          </a:xfrm>
          <a:prstGeom prst="line">
            <a:avLst/>
          </a:prstGeom>
          <a:noFill/>
          <a:ln w="5715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hangingPunct="0"/>
            <a:endParaRPr lang="en-GB">
              <a:solidFill>
                <a:srgbClr val="000000"/>
              </a:solidFill>
              <a:latin typeface="Times" pitchFamily="18" charset="0"/>
              <a:cs typeface="Arial" charset="0"/>
            </a:endParaRPr>
          </a:p>
        </p:txBody>
      </p:sp>
      <p:sp>
        <p:nvSpPr>
          <p:cNvPr id="20" name="Line 30"/>
          <p:cNvSpPr>
            <a:spLocks noChangeShapeType="1"/>
          </p:cNvSpPr>
          <p:nvPr/>
        </p:nvSpPr>
        <p:spPr bwMode="auto">
          <a:xfrm flipV="1">
            <a:off x="6862763" y="1817688"/>
            <a:ext cx="1217612" cy="3175"/>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hangingPunct="0"/>
            <a:endParaRPr lang="en-GB">
              <a:solidFill>
                <a:srgbClr val="000000"/>
              </a:solidFill>
              <a:latin typeface="Times" pitchFamily="18" charset="0"/>
              <a:cs typeface="Arial" charset="0"/>
            </a:endParaRPr>
          </a:p>
        </p:txBody>
      </p:sp>
      <p:sp>
        <p:nvSpPr>
          <p:cNvPr id="21" name="Text Box 34"/>
          <p:cNvSpPr txBox="1">
            <a:spLocks noChangeArrowheads="1"/>
          </p:cNvSpPr>
          <p:nvPr/>
        </p:nvSpPr>
        <p:spPr bwMode="auto">
          <a:xfrm>
            <a:off x="2383231" y="6381328"/>
            <a:ext cx="425308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algn="ctr" eaLnBrk="0" fontAlgn="base" hangingPunct="0">
              <a:spcBef>
                <a:spcPct val="0"/>
              </a:spcBef>
              <a:spcAft>
                <a:spcPct val="0"/>
              </a:spcAft>
              <a:defRPr sz="2400">
                <a:solidFill>
                  <a:schemeClr val="tx1"/>
                </a:solidFill>
                <a:latin typeface="Times" pitchFamily="18" charset="0"/>
              </a:defRPr>
            </a:lvl6pPr>
            <a:lvl7pPr marL="2971800" indent="-228600" algn="ctr" eaLnBrk="0" fontAlgn="base" hangingPunct="0">
              <a:spcBef>
                <a:spcPct val="0"/>
              </a:spcBef>
              <a:spcAft>
                <a:spcPct val="0"/>
              </a:spcAft>
              <a:defRPr sz="2400">
                <a:solidFill>
                  <a:schemeClr val="tx1"/>
                </a:solidFill>
                <a:latin typeface="Times" pitchFamily="18" charset="0"/>
              </a:defRPr>
            </a:lvl7pPr>
            <a:lvl8pPr marL="3429000" indent="-228600" algn="ctr" eaLnBrk="0" fontAlgn="base" hangingPunct="0">
              <a:spcBef>
                <a:spcPct val="0"/>
              </a:spcBef>
              <a:spcAft>
                <a:spcPct val="0"/>
              </a:spcAft>
              <a:defRPr sz="2400">
                <a:solidFill>
                  <a:schemeClr val="tx1"/>
                </a:solidFill>
                <a:latin typeface="Times" pitchFamily="18" charset="0"/>
              </a:defRPr>
            </a:lvl8pPr>
            <a:lvl9pPr marL="3886200" indent="-228600" algn="ctr" eaLnBrk="0" fontAlgn="base" hangingPunct="0">
              <a:spcBef>
                <a:spcPct val="0"/>
              </a:spcBef>
              <a:spcAft>
                <a:spcPct val="0"/>
              </a:spcAft>
              <a:defRPr sz="2400">
                <a:solidFill>
                  <a:schemeClr val="tx1"/>
                </a:solidFill>
                <a:latin typeface="Times" pitchFamily="18" charset="0"/>
              </a:defRPr>
            </a:lvl9pPr>
          </a:lstStyle>
          <a:p>
            <a:pPr algn="l"/>
            <a:r>
              <a:rPr lang="en-GB" sz="1600" b="1" dirty="0">
                <a:solidFill>
                  <a:schemeClr val="bg1"/>
                </a:solidFill>
                <a:latin typeface="Arial" charset="0"/>
              </a:rPr>
              <a:t>Campbell S et al. NEJM 2009; 361: </a:t>
            </a:r>
            <a:r>
              <a:rPr lang="en-GB" sz="1600" b="1" dirty="0" smtClean="0">
                <a:solidFill>
                  <a:schemeClr val="bg1"/>
                </a:solidFill>
                <a:latin typeface="Arial" charset="0"/>
              </a:rPr>
              <a:t>368-78</a:t>
            </a:r>
            <a:r>
              <a:rPr lang="en-GB" sz="1600" dirty="0" smtClean="0">
                <a:solidFill>
                  <a:schemeClr val="bg1"/>
                </a:solidFill>
              </a:rPr>
              <a:t> </a:t>
            </a:r>
            <a:endParaRPr lang="en-GB" sz="1600" dirty="0">
              <a:solidFill>
                <a:schemeClr val="bg1"/>
              </a:solidFill>
            </a:endParaRPr>
          </a:p>
        </p:txBody>
      </p:sp>
      <p:sp>
        <p:nvSpPr>
          <p:cNvPr id="2" name="Rectangle 1"/>
          <p:cNvSpPr/>
          <p:nvPr/>
        </p:nvSpPr>
        <p:spPr>
          <a:xfrm>
            <a:off x="-468560" y="1124744"/>
            <a:ext cx="9721080"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6069806" y="3724275"/>
            <a:ext cx="684803" cy="707886"/>
          </a:xfrm>
          <a:prstGeom prst="rect">
            <a:avLst/>
          </a:prstGeom>
          <a:solidFill>
            <a:srgbClr val="FFFF00"/>
          </a:solidFill>
          <a:ln w="38100">
            <a:solidFill>
              <a:srgbClr val="000000"/>
            </a:solidFill>
          </a:ln>
        </p:spPr>
        <p:txBody>
          <a:bodyPr wrap="none" rtlCol="0">
            <a:spAutoFit/>
          </a:bodyPr>
          <a:lstStyle/>
          <a:p>
            <a:pPr>
              <a:lnSpc>
                <a:spcPts val="1560"/>
              </a:lnSpc>
            </a:pPr>
            <a:endParaRPr lang="en-GB" dirty="0" smtClean="0"/>
          </a:p>
          <a:p>
            <a:pPr>
              <a:lnSpc>
                <a:spcPts val="1560"/>
              </a:lnSpc>
            </a:pPr>
            <a:r>
              <a:rPr lang="en-GB" b="1" dirty="0" smtClean="0"/>
              <a:t>QOF</a:t>
            </a:r>
          </a:p>
          <a:p>
            <a:pPr>
              <a:lnSpc>
                <a:spcPts val="1560"/>
              </a:lnSpc>
            </a:pPr>
            <a:endParaRPr lang="en-GB" dirty="0"/>
          </a:p>
        </p:txBody>
      </p:sp>
      <p:cxnSp>
        <p:nvCxnSpPr>
          <p:cNvPr id="23" name="Straight Arrow Connector 22"/>
          <p:cNvCxnSpPr/>
          <p:nvPr/>
        </p:nvCxnSpPr>
        <p:spPr>
          <a:xfrm flipV="1">
            <a:off x="6069806" y="3148013"/>
            <a:ext cx="0" cy="576262"/>
          </a:xfrm>
          <a:prstGeom prst="straightConnector1">
            <a:avLst/>
          </a:prstGeom>
          <a:ln w="38100">
            <a:solidFill>
              <a:srgbClr val="00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77718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8324" y="1783174"/>
            <a:ext cx="6934304" cy="5074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1306900" y="6219136"/>
            <a:ext cx="10009112" cy="1827584"/>
          </a:xfrm>
          <a:prstGeom prst="rect">
            <a:avLst/>
          </a:prstGeom>
          <a:solidFill>
            <a:srgbClr val="375B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Title 1"/>
          <p:cNvSpPr txBox="1">
            <a:spLocks/>
          </p:cNvSpPr>
          <p:nvPr/>
        </p:nvSpPr>
        <p:spPr>
          <a:xfrm>
            <a:off x="653088" y="352088"/>
            <a:ext cx="7772400" cy="1143000"/>
          </a:xfrm>
          <a:prstGeom prst="rect">
            <a:avLst/>
          </a:prstGeom>
        </p:spPr>
        <p:txBody>
          <a:bodyPr/>
          <a:lstStyle>
            <a:lvl1pPr algn="l" rtl="0" eaLnBrk="0" fontAlgn="base" hangingPunct="0">
              <a:spcBef>
                <a:spcPct val="0"/>
              </a:spcBef>
              <a:spcAft>
                <a:spcPct val="0"/>
              </a:spcAft>
              <a:defRPr sz="2600" b="1">
                <a:solidFill>
                  <a:schemeClr val="tx2"/>
                </a:solidFill>
                <a:latin typeface="+mj-lt"/>
                <a:ea typeface="+mj-ea"/>
                <a:cs typeface="+mj-cs"/>
              </a:defRPr>
            </a:lvl1pPr>
            <a:lvl2pPr algn="l" rtl="0" eaLnBrk="0" fontAlgn="base" hangingPunct="0">
              <a:spcBef>
                <a:spcPct val="0"/>
              </a:spcBef>
              <a:spcAft>
                <a:spcPct val="0"/>
              </a:spcAft>
              <a:defRPr sz="2600" b="1">
                <a:solidFill>
                  <a:schemeClr val="tx2"/>
                </a:solidFill>
                <a:latin typeface="Arial" charset="0"/>
              </a:defRPr>
            </a:lvl2pPr>
            <a:lvl3pPr algn="l" rtl="0" eaLnBrk="0" fontAlgn="base" hangingPunct="0">
              <a:spcBef>
                <a:spcPct val="0"/>
              </a:spcBef>
              <a:spcAft>
                <a:spcPct val="0"/>
              </a:spcAft>
              <a:defRPr sz="2600" b="1">
                <a:solidFill>
                  <a:schemeClr val="tx2"/>
                </a:solidFill>
                <a:latin typeface="Arial" charset="0"/>
              </a:defRPr>
            </a:lvl3pPr>
            <a:lvl4pPr algn="l" rtl="0" eaLnBrk="0" fontAlgn="base" hangingPunct="0">
              <a:spcBef>
                <a:spcPct val="0"/>
              </a:spcBef>
              <a:spcAft>
                <a:spcPct val="0"/>
              </a:spcAft>
              <a:defRPr sz="2600" b="1">
                <a:solidFill>
                  <a:schemeClr val="tx2"/>
                </a:solidFill>
                <a:latin typeface="Arial" charset="0"/>
              </a:defRPr>
            </a:lvl4pPr>
            <a:lvl5pPr algn="l" rtl="0" eaLnBrk="0" fontAlgn="base" hangingPunct="0">
              <a:spcBef>
                <a:spcPct val="0"/>
              </a:spcBef>
              <a:spcAft>
                <a:spcPct val="0"/>
              </a:spcAft>
              <a:defRPr sz="2600" b="1">
                <a:solidFill>
                  <a:schemeClr val="tx2"/>
                </a:solidFill>
                <a:latin typeface="Arial" charset="0"/>
              </a:defRPr>
            </a:lvl5pPr>
            <a:lvl6pPr marL="457200" algn="l" rtl="0" eaLnBrk="1" fontAlgn="base" hangingPunct="1">
              <a:spcBef>
                <a:spcPct val="0"/>
              </a:spcBef>
              <a:spcAft>
                <a:spcPct val="0"/>
              </a:spcAft>
              <a:defRPr sz="2600" b="1">
                <a:solidFill>
                  <a:schemeClr val="tx2"/>
                </a:solidFill>
                <a:latin typeface="Arial" charset="0"/>
              </a:defRPr>
            </a:lvl6pPr>
            <a:lvl7pPr marL="914400" algn="l" rtl="0" eaLnBrk="1" fontAlgn="base" hangingPunct="1">
              <a:spcBef>
                <a:spcPct val="0"/>
              </a:spcBef>
              <a:spcAft>
                <a:spcPct val="0"/>
              </a:spcAft>
              <a:defRPr sz="2600" b="1">
                <a:solidFill>
                  <a:schemeClr val="tx2"/>
                </a:solidFill>
                <a:latin typeface="Arial" charset="0"/>
              </a:defRPr>
            </a:lvl7pPr>
            <a:lvl8pPr marL="1371600" algn="l" rtl="0" eaLnBrk="1" fontAlgn="base" hangingPunct="1">
              <a:spcBef>
                <a:spcPct val="0"/>
              </a:spcBef>
              <a:spcAft>
                <a:spcPct val="0"/>
              </a:spcAft>
              <a:defRPr sz="2600" b="1">
                <a:solidFill>
                  <a:schemeClr val="tx2"/>
                </a:solidFill>
                <a:latin typeface="Arial" charset="0"/>
              </a:defRPr>
            </a:lvl8pPr>
            <a:lvl9pPr marL="1828800" algn="l" rtl="0" eaLnBrk="1" fontAlgn="base" hangingPunct="1">
              <a:spcBef>
                <a:spcPct val="0"/>
              </a:spcBef>
              <a:spcAft>
                <a:spcPct val="0"/>
              </a:spcAft>
              <a:defRPr sz="2600" b="1">
                <a:solidFill>
                  <a:schemeClr val="tx2"/>
                </a:solidFill>
                <a:latin typeface="Arial" charset="0"/>
              </a:defRPr>
            </a:lvl9pPr>
          </a:lstStyle>
          <a:p>
            <a:r>
              <a:rPr lang="en-GB" kern="0" smtClean="0"/>
              <a:t>Did QOF influence outcomes?</a:t>
            </a:r>
            <a:endParaRPr lang="en-GB" kern="0" dirty="0"/>
          </a:p>
        </p:txBody>
      </p:sp>
      <p:sp>
        <p:nvSpPr>
          <p:cNvPr id="6" name="TextBox 5"/>
          <p:cNvSpPr txBox="1"/>
          <p:nvPr/>
        </p:nvSpPr>
        <p:spPr>
          <a:xfrm>
            <a:off x="2165256" y="6359352"/>
            <a:ext cx="4824536" cy="369332"/>
          </a:xfrm>
          <a:prstGeom prst="rect">
            <a:avLst/>
          </a:prstGeom>
          <a:noFill/>
        </p:spPr>
        <p:txBody>
          <a:bodyPr wrap="square" rtlCol="0">
            <a:spAutoFit/>
          </a:bodyPr>
          <a:lstStyle/>
          <a:p>
            <a:r>
              <a:rPr lang="en-GB" b="1" dirty="0" smtClean="0">
                <a:solidFill>
                  <a:schemeClr val="bg1"/>
                </a:solidFill>
              </a:rPr>
              <a:t>Harrison et al BMJ 2014; 349: g6423</a:t>
            </a:r>
            <a:endParaRPr lang="en-GB" b="1" dirty="0">
              <a:solidFill>
                <a:schemeClr val="bg1"/>
              </a:solidFill>
            </a:endParaRPr>
          </a:p>
        </p:txBody>
      </p:sp>
    </p:spTree>
    <p:extLst>
      <p:ext uri="{BB962C8B-B14F-4D97-AF65-F5344CB8AC3E}">
        <p14:creationId xmlns:p14="http://schemas.microsoft.com/office/powerpoint/2010/main" val="29592553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 what was good about QOF?</a:t>
            </a:r>
            <a:endParaRPr lang="en-GB" dirty="0"/>
          </a:p>
        </p:txBody>
      </p:sp>
      <p:sp>
        <p:nvSpPr>
          <p:cNvPr id="3" name="Content Placeholder 2"/>
          <p:cNvSpPr>
            <a:spLocks noGrp="1"/>
          </p:cNvSpPr>
          <p:nvPr>
            <p:ph idx="1"/>
          </p:nvPr>
        </p:nvSpPr>
        <p:spPr>
          <a:xfrm>
            <a:off x="380752" y="1628800"/>
            <a:ext cx="8374063" cy="4067175"/>
          </a:xfrm>
        </p:spPr>
        <p:txBody>
          <a:bodyPr/>
          <a:lstStyle/>
          <a:p>
            <a:r>
              <a:rPr lang="en-GB" sz="2400" b="1" dirty="0" smtClean="0"/>
              <a:t>Increased pay and improved recruitment to general practice</a:t>
            </a:r>
          </a:p>
          <a:p>
            <a:r>
              <a:rPr lang="en-GB" sz="2400" b="1" dirty="0" smtClean="0"/>
              <a:t>World leading electronic records</a:t>
            </a:r>
          </a:p>
          <a:p>
            <a:r>
              <a:rPr lang="en-GB" sz="2400" b="1" dirty="0" smtClean="0"/>
              <a:t>Indicators largely related to aspects of care that GPs thought they should be doing anyway</a:t>
            </a:r>
          </a:p>
          <a:p>
            <a:r>
              <a:rPr lang="en-GB" sz="2400" b="1" dirty="0" smtClean="0"/>
              <a:t>Reinforced much good professional practice (which most practices were doing anyway)</a:t>
            </a:r>
          </a:p>
          <a:p>
            <a:r>
              <a:rPr lang="en-GB" sz="2400" b="1" dirty="0" smtClean="0"/>
              <a:t>Led to modest improvements in quality and some reductions in inequalities in the delivery of care</a:t>
            </a:r>
            <a:endParaRPr lang="en-GB" sz="2400" b="1" dirty="0"/>
          </a:p>
        </p:txBody>
      </p:sp>
    </p:spTree>
    <p:extLst>
      <p:ext uri="{BB962C8B-B14F-4D97-AF65-F5344CB8AC3E}">
        <p14:creationId xmlns:p14="http://schemas.microsoft.com/office/powerpoint/2010/main" val="42401029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r>
              <a:rPr lang="en-GB" dirty="0"/>
              <a:t>a</a:t>
            </a:r>
            <a:r>
              <a:rPr lang="en-GB" dirty="0" smtClean="0"/>
              <a:t>nd what didn’t go so well</a:t>
            </a:r>
            <a:endParaRPr lang="en-GB" dirty="0"/>
          </a:p>
        </p:txBody>
      </p:sp>
      <p:sp>
        <p:nvSpPr>
          <p:cNvPr id="3" name="Content Placeholder 2"/>
          <p:cNvSpPr>
            <a:spLocks noGrp="1"/>
          </p:cNvSpPr>
          <p:nvPr>
            <p:ph idx="1"/>
          </p:nvPr>
        </p:nvSpPr>
        <p:spPr/>
        <p:txBody>
          <a:bodyPr/>
          <a:lstStyle/>
          <a:p>
            <a:r>
              <a:rPr lang="en-GB" sz="2400" b="1" dirty="0" smtClean="0"/>
              <a:t>Introduction of indicators with little professional support (e.g. PHQ9)</a:t>
            </a:r>
          </a:p>
          <a:p>
            <a:r>
              <a:rPr lang="en-GB" sz="2400" b="1" dirty="0" smtClean="0"/>
              <a:t>Introduction of indicators which addressed a managerial rather than a clinical </a:t>
            </a:r>
            <a:r>
              <a:rPr lang="en-GB" sz="2400" b="1" smtClean="0"/>
              <a:t>agenda                    (e.g. </a:t>
            </a:r>
            <a:r>
              <a:rPr lang="en-GB" sz="2400" b="1" dirty="0" smtClean="0"/>
              <a:t>unplanned admissions DES)</a:t>
            </a:r>
          </a:p>
          <a:p>
            <a:r>
              <a:rPr lang="en-GB" sz="2400" b="1" dirty="0" smtClean="0"/>
              <a:t>No financial incentive</a:t>
            </a:r>
          </a:p>
          <a:p>
            <a:r>
              <a:rPr lang="en-GB" sz="2400" b="1" dirty="0" smtClean="0"/>
              <a:t>Increasingly irrelevant to the main workload (and quality) problems which were in the elderly with multiple complex problems</a:t>
            </a:r>
            <a:endParaRPr lang="en-GB" sz="2400" b="1" dirty="0"/>
          </a:p>
        </p:txBody>
      </p:sp>
    </p:spTree>
    <p:extLst>
      <p:ext uri="{BB962C8B-B14F-4D97-AF65-F5344CB8AC3E}">
        <p14:creationId xmlns:p14="http://schemas.microsoft.com/office/powerpoint/2010/main" val="3432729517"/>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blank 1">
      <a:dk1>
        <a:srgbClr val="003E72"/>
      </a:dk1>
      <a:lt1>
        <a:srgbClr val="FFFFFF"/>
      </a:lt1>
      <a:dk2>
        <a:srgbClr val="FFFFFF"/>
      </a:dk2>
      <a:lt2>
        <a:srgbClr val="00B3BE"/>
      </a:lt2>
      <a:accent1>
        <a:srgbClr val="0073CF"/>
      </a:accent1>
      <a:accent2>
        <a:srgbClr val="E37222"/>
      </a:accent2>
      <a:accent3>
        <a:srgbClr val="FFFFFF"/>
      </a:accent3>
      <a:accent4>
        <a:srgbClr val="003460"/>
      </a:accent4>
      <a:accent5>
        <a:srgbClr val="AABCE4"/>
      </a:accent5>
      <a:accent6>
        <a:srgbClr val="CE671E"/>
      </a:accent6>
      <a:hlink>
        <a:srgbClr val="58A618"/>
      </a:hlink>
      <a:folHlink>
        <a:srgbClr val="8E258D"/>
      </a:folHlink>
    </a:clrScheme>
    <a:fontScheme name="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1">
        <a:dk1>
          <a:srgbClr val="003E72"/>
        </a:dk1>
        <a:lt1>
          <a:srgbClr val="FFFFFF"/>
        </a:lt1>
        <a:dk2>
          <a:srgbClr val="FFFFFF"/>
        </a:dk2>
        <a:lt2>
          <a:srgbClr val="00B3BE"/>
        </a:lt2>
        <a:accent1>
          <a:srgbClr val="0073CF"/>
        </a:accent1>
        <a:accent2>
          <a:srgbClr val="E37222"/>
        </a:accent2>
        <a:accent3>
          <a:srgbClr val="FFFFFF"/>
        </a:accent3>
        <a:accent4>
          <a:srgbClr val="003460"/>
        </a:accent4>
        <a:accent5>
          <a:srgbClr val="AABCE4"/>
        </a:accent5>
        <a:accent6>
          <a:srgbClr val="CE671E"/>
        </a:accent6>
        <a:hlink>
          <a:srgbClr val="58A618"/>
        </a:hlink>
        <a:folHlink>
          <a:srgbClr val="8E258D"/>
        </a:folHlink>
      </a:clrScheme>
      <a:clrMap bg1="lt1" tx1="dk1" bg2="lt2" tx2="dk2" accent1="accent1" accent2="accent2" accent3="accent3" accent4="accent4" accent5="accent5" accent6="accent6" hlink="hlink" folHlink="folHlink"/>
    </a:extraClrScheme>
    <a:extraClrScheme>
      <a:clrScheme name="blank 2">
        <a:dk1>
          <a:srgbClr val="003E72"/>
        </a:dk1>
        <a:lt1>
          <a:srgbClr val="FFFFFF"/>
        </a:lt1>
        <a:dk2>
          <a:srgbClr val="FFFFFF"/>
        </a:dk2>
        <a:lt2>
          <a:srgbClr val="83AFB4"/>
        </a:lt2>
        <a:accent1>
          <a:srgbClr val="6AADE4"/>
        </a:accent1>
        <a:accent2>
          <a:srgbClr val="EFBD47"/>
        </a:accent2>
        <a:accent3>
          <a:srgbClr val="FFFFFF"/>
        </a:accent3>
        <a:accent4>
          <a:srgbClr val="003460"/>
        </a:accent4>
        <a:accent5>
          <a:srgbClr val="B9D3EF"/>
        </a:accent5>
        <a:accent6>
          <a:srgbClr val="D9AB3F"/>
        </a:accent6>
        <a:hlink>
          <a:srgbClr val="A8B400"/>
        </a:hlink>
        <a:folHlink>
          <a:srgbClr val="6A4061"/>
        </a:folHlink>
      </a:clrScheme>
      <a:clrMap bg1="lt1" tx1="dk1" bg2="lt2" tx2="dk2" accent1="accent1" accent2="accent2" accent3="accent3" accent4="accent4" accent5="accent5" accent6="accent6" hlink="hlink" folHlink="folHlink"/>
    </a:extraClrScheme>
    <a:extraClrScheme>
      <a:clrScheme name="blank 3">
        <a:dk1>
          <a:srgbClr val="003E72"/>
        </a:dk1>
        <a:lt1>
          <a:srgbClr val="FFFFFF"/>
        </a:lt1>
        <a:dk2>
          <a:srgbClr val="FFFFFF"/>
        </a:dk2>
        <a:lt2>
          <a:srgbClr val="156570"/>
        </a:lt2>
        <a:accent1>
          <a:srgbClr val="003E72"/>
        </a:accent1>
        <a:accent2>
          <a:srgbClr val="C84E00"/>
        </a:accent2>
        <a:accent3>
          <a:srgbClr val="FFFFFF"/>
        </a:accent3>
        <a:accent4>
          <a:srgbClr val="003460"/>
        </a:accent4>
        <a:accent5>
          <a:srgbClr val="AAAFBC"/>
        </a:accent5>
        <a:accent6>
          <a:srgbClr val="B54600"/>
        </a:accent6>
        <a:hlink>
          <a:srgbClr val="435125"/>
        </a:hlink>
        <a:folHlink>
          <a:srgbClr val="412D5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CHSR 3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CHSR 3">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2347</TotalTime>
  <Words>629</Words>
  <Application>Microsoft Office PowerPoint</Application>
  <PresentationFormat>On-screen Show (4:3)</PresentationFormat>
  <Paragraphs>90</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blank</vt:lpstr>
      <vt:lpstr>Improving quality in primary care: what have we learned so far?  Martin Roland </vt:lpstr>
      <vt:lpstr>PowerPoint Presentation</vt:lpstr>
      <vt:lpstr>PowerPoint Presentation</vt:lpstr>
      <vt:lpstr>PowerPoint Presentation</vt:lpstr>
      <vt:lpstr>PowerPoint Presentation</vt:lpstr>
      <vt:lpstr>Modest impact of P4P on quality of care</vt:lpstr>
      <vt:lpstr>PowerPoint Presentation</vt:lpstr>
      <vt:lpstr>So what was good about QOF?</vt:lpstr>
      <vt:lpstr>….  and what didn’t go so well</vt:lpstr>
      <vt:lpstr>PowerPoint Presentation</vt:lpstr>
      <vt:lpstr>GP job stressors 1998-2015 (5 point scale, 1-5)</vt:lpstr>
      <vt:lpstr>PowerPoint Presentation</vt:lpstr>
    </vt:vector>
  </TitlesOfParts>
  <Company>University of Cambridge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rap55</dc:creator>
  <cp:lastModifiedBy>Alise Middleton</cp:lastModifiedBy>
  <cp:revision>151</cp:revision>
  <cp:lastPrinted>2014-10-30T08:15:47Z</cp:lastPrinted>
  <dcterms:created xsi:type="dcterms:W3CDTF">2012-11-19T10:40:17Z</dcterms:created>
  <dcterms:modified xsi:type="dcterms:W3CDTF">2016-03-30T08:49:51Z</dcterms:modified>
</cp:coreProperties>
</file>