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5" r:id="rId2"/>
    <p:sldId id="314" r:id="rId3"/>
    <p:sldId id="259" r:id="rId4"/>
    <p:sldId id="260" r:id="rId5"/>
    <p:sldId id="257" r:id="rId6"/>
    <p:sldId id="261" r:id="rId7"/>
    <p:sldId id="262" r:id="rId8"/>
    <p:sldId id="269" r:id="rId9"/>
    <p:sldId id="270" r:id="rId10"/>
    <p:sldId id="272" r:id="rId11"/>
    <p:sldId id="271" r:id="rId12"/>
    <p:sldId id="274" r:id="rId13"/>
    <p:sldId id="264" r:id="rId14"/>
    <p:sldId id="268" r:id="rId15"/>
    <p:sldId id="266" r:id="rId16"/>
    <p:sldId id="267" r:id="rId17"/>
    <p:sldId id="275" r:id="rId18"/>
    <p:sldId id="276" r:id="rId19"/>
    <p:sldId id="277" r:id="rId20"/>
    <p:sldId id="278" r:id="rId21"/>
    <p:sldId id="291" r:id="rId22"/>
    <p:sldId id="279" r:id="rId23"/>
    <p:sldId id="307" r:id="rId24"/>
    <p:sldId id="296" r:id="rId25"/>
    <p:sldId id="297" r:id="rId26"/>
    <p:sldId id="299" r:id="rId27"/>
    <p:sldId id="280" r:id="rId28"/>
    <p:sldId id="281" r:id="rId29"/>
    <p:sldId id="300" r:id="rId30"/>
    <p:sldId id="295" r:id="rId31"/>
    <p:sldId id="308" r:id="rId32"/>
    <p:sldId id="316" r:id="rId33"/>
    <p:sldId id="317" r:id="rId34"/>
    <p:sldId id="320" r:id="rId35"/>
    <p:sldId id="287" r:id="rId36"/>
    <p:sldId id="288" r:id="rId37"/>
    <p:sldId id="309" r:id="rId38"/>
    <p:sldId id="294" r:id="rId39"/>
    <p:sldId id="292" r:id="rId40"/>
    <p:sldId id="324" r:id="rId41"/>
    <p:sldId id="289" r:id="rId42"/>
    <p:sldId id="258" r:id="rId43"/>
    <p:sldId id="303" r:id="rId44"/>
    <p:sldId id="305" r:id="rId45"/>
    <p:sldId id="306" r:id="rId46"/>
    <p:sldId id="313" r:id="rId47"/>
    <p:sldId id="319" r:id="rId48"/>
    <p:sldId id="310" r:id="rId49"/>
    <p:sldId id="311" r:id="rId50"/>
    <p:sldId id="322" r:id="rId51"/>
    <p:sldId id="326" r:id="rId52"/>
    <p:sldId id="325" r:id="rId53"/>
    <p:sldId id="32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B74A"/>
    <a:srgbClr val="7ADB44"/>
    <a:srgbClr val="F48D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0" autoAdjust="0"/>
    <p:restoredTop sz="94660"/>
  </p:normalViewPr>
  <p:slideViewPr>
    <p:cSldViewPr snapToGrid="0">
      <p:cViewPr>
        <p:scale>
          <a:sx n="117" d="100"/>
          <a:sy n="117" d="100"/>
        </p:scale>
        <p:origin x="894" y="15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John\Documents\Johndocs\johndocs\mortality\WHO%20life%20expectancy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Relationship Id="rId4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Relationship Id="rId4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624222319432299"/>
          <c:y val="1.6836195965366899E-2"/>
          <c:w val="0.428101973364447"/>
          <c:h val="0.88200654755684105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ysClr val="window" lastClr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</c:dPt>
          <c:cat>
            <c:strRef>
              <c:f>Sheet1!$A$2:$A$7</c:f>
              <c:strCache>
                <c:ptCount val="6"/>
                <c:pt idx="0">
                  <c:v>Iraq</c:v>
                </c:pt>
                <c:pt idx="1">
                  <c:v>East India</c:v>
                </c:pt>
                <c:pt idx="2">
                  <c:v>Albania</c:v>
                </c:pt>
                <c:pt idx="3">
                  <c:v>USA</c:v>
                </c:pt>
                <c:pt idx="4">
                  <c:v>UK</c:v>
                </c:pt>
                <c:pt idx="5">
                  <c:v>Japan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63</c:v>
                </c:pt>
                <c:pt idx="1">
                  <c:v>71</c:v>
                </c:pt>
                <c:pt idx="2">
                  <c:v>71</c:v>
                </c:pt>
                <c:pt idx="3">
                  <c:v>75</c:v>
                </c:pt>
                <c:pt idx="4">
                  <c:v>77</c:v>
                </c:pt>
                <c:pt idx="5">
                  <c:v>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844864"/>
        <c:axId val="42873600"/>
      </c:barChart>
      <c:catAx>
        <c:axId val="398448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2873600"/>
        <c:crosses val="autoZero"/>
        <c:auto val="1"/>
        <c:lblAlgn val="ctr"/>
        <c:lblOffset val="100"/>
        <c:noMultiLvlLbl val="0"/>
      </c:catAx>
      <c:valAx>
        <c:axId val="42873600"/>
        <c:scaling>
          <c:orientation val="minMax"/>
          <c:max val="8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39844864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MMR2 by age 5 years 2013/14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4579811255210705E-2"/>
          <c:y val="9.9786628733997199E-2"/>
          <c:w val="0.89244767542843895"/>
          <c:h val="0.650535948298070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cat>
            <c:strRef>
              <c:f>Sheet3!$K$20:$K$49</c:f>
              <c:strCache>
                <c:ptCount val="30"/>
                <c:pt idx="0">
                  <c:v>Tower Hamlets PCT (4)</c:v>
                </c:pt>
                <c:pt idx="1">
                  <c:v>Camden PCT</c:v>
                </c:pt>
                <c:pt idx="2">
                  <c:v>Bexley PCT</c:v>
                </c:pt>
                <c:pt idx="3">
                  <c:v>Harrow PCT (4)</c:v>
                </c:pt>
                <c:pt idx="4">
                  <c:v>Bromley PCT</c:v>
                </c:pt>
                <c:pt idx="5">
                  <c:v>Hillingdon PCT</c:v>
                </c:pt>
                <c:pt idx="6">
                  <c:v>Greenwich Teaching PCT</c:v>
                </c:pt>
                <c:pt idx="7">
                  <c:v>Lambeth PCT</c:v>
                </c:pt>
                <c:pt idx="8">
                  <c:v>Haringey Teaching PCT</c:v>
                </c:pt>
                <c:pt idx="9">
                  <c:v>Southwark PCT</c:v>
                </c:pt>
                <c:pt idx="10">
                  <c:v>Havering PCT</c:v>
                </c:pt>
                <c:pt idx="11">
                  <c:v>Brent Teaching PCT (4)</c:v>
                </c:pt>
                <c:pt idx="12">
                  <c:v>Islington PCT</c:v>
                </c:pt>
                <c:pt idx="13">
                  <c:v>Ealing PCT</c:v>
                </c:pt>
                <c:pt idx="14">
                  <c:v>City &amp; Hackney Teaching PCT</c:v>
                </c:pt>
                <c:pt idx="15">
                  <c:v>Kingston PCT</c:v>
                </c:pt>
                <c:pt idx="16">
                  <c:v>Barking &amp; Dagenham PCT</c:v>
                </c:pt>
                <c:pt idx="17">
                  <c:v>Wandsworth PCT</c:v>
                </c:pt>
                <c:pt idx="18">
                  <c:v>Redbridge PCT</c:v>
                </c:pt>
                <c:pt idx="19">
                  <c:v>Waltham Forest PCT</c:v>
                </c:pt>
                <c:pt idx="20">
                  <c:v>Richmond &amp; Twickenham PCT </c:v>
                </c:pt>
                <c:pt idx="21">
                  <c:v>Croydon PCT</c:v>
                </c:pt>
                <c:pt idx="22">
                  <c:v>Hounslow PCT</c:v>
                </c:pt>
                <c:pt idx="23">
                  <c:v>Sutton &amp; Merton PCT</c:v>
                </c:pt>
                <c:pt idx="24">
                  <c:v>Barnet PCT</c:v>
                </c:pt>
                <c:pt idx="25">
                  <c:v>Newham PCT</c:v>
                </c:pt>
                <c:pt idx="26">
                  <c:v>Hammersmith &amp; Fulham PCT (6)(7)</c:v>
                </c:pt>
                <c:pt idx="27">
                  <c:v>Enfield PCT (5)</c:v>
                </c:pt>
                <c:pt idx="28">
                  <c:v>Lewisham PCT</c:v>
                </c:pt>
                <c:pt idx="29">
                  <c:v>Westminster PCT (6)</c:v>
                </c:pt>
              </c:strCache>
            </c:strRef>
          </c:cat>
          <c:val>
            <c:numRef>
              <c:f>Sheet3!$L$20:$L$49</c:f>
              <c:numCache>
                <c:formatCode>General</c:formatCode>
                <c:ptCount val="30"/>
                <c:pt idx="0">
                  <c:v>93.004556419190564</c:v>
                </c:pt>
                <c:pt idx="1">
                  <c:v>89.132231404958659</c:v>
                </c:pt>
                <c:pt idx="2">
                  <c:v>88.813229571984436</c:v>
                </c:pt>
                <c:pt idx="3">
                  <c:v>88.648982109808742</c:v>
                </c:pt>
                <c:pt idx="4">
                  <c:v>88.418402380407414</c:v>
                </c:pt>
                <c:pt idx="5">
                  <c:v>88.373205741626776</c:v>
                </c:pt>
                <c:pt idx="6">
                  <c:v>88.204897775780708</c:v>
                </c:pt>
                <c:pt idx="7">
                  <c:v>87.757518351882553</c:v>
                </c:pt>
                <c:pt idx="8">
                  <c:v>85.995216582513933</c:v>
                </c:pt>
                <c:pt idx="9">
                  <c:v>85.270740188772962</c:v>
                </c:pt>
                <c:pt idx="10">
                  <c:v>84.659957304056093</c:v>
                </c:pt>
                <c:pt idx="11">
                  <c:v>84.373069796170469</c:v>
                </c:pt>
                <c:pt idx="12">
                  <c:v>83.73015873015872</c:v>
                </c:pt>
                <c:pt idx="13">
                  <c:v>83.724388631857238</c:v>
                </c:pt>
                <c:pt idx="14">
                  <c:v>83.183799025890778</c:v>
                </c:pt>
                <c:pt idx="15">
                  <c:v>82.899493853940712</c:v>
                </c:pt>
                <c:pt idx="16">
                  <c:v>82.332506203473926</c:v>
                </c:pt>
                <c:pt idx="17">
                  <c:v>79.630002010858604</c:v>
                </c:pt>
                <c:pt idx="18">
                  <c:v>78.380823156942554</c:v>
                </c:pt>
                <c:pt idx="19">
                  <c:v>77.594547053649947</c:v>
                </c:pt>
                <c:pt idx="20">
                  <c:v>77.256778309409853</c:v>
                </c:pt>
                <c:pt idx="21">
                  <c:v>76.934123137677275</c:v>
                </c:pt>
                <c:pt idx="22">
                  <c:v>76.441631504922654</c:v>
                </c:pt>
                <c:pt idx="23">
                  <c:v>75.826972010178096</c:v>
                </c:pt>
                <c:pt idx="24">
                  <c:v>75.100738750839454</c:v>
                </c:pt>
                <c:pt idx="25">
                  <c:v>74.472984942426905</c:v>
                </c:pt>
                <c:pt idx="26">
                  <c:v>73.378432152805374</c:v>
                </c:pt>
                <c:pt idx="27">
                  <c:v>71.946065606761906</c:v>
                </c:pt>
                <c:pt idx="28">
                  <c:v>71.138489618982419</c:v>
                </c:pt>
                <c:pt idx="29">
                  <c:v>64.186046511627879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16064"/>
        <c:axId val="43817600"/>
      </c:barChart>
      <c:catAx>
        <c:axId val="4381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17600"/>
        <c:crosses val="autoZero"/>
        <c:auto val="1"/>
        <c:lblAlgn val="ctr"/>
        <c:lblOffset val="100"/>
        <c:noMultiLvlLbl val="0"/>
      </c:catAx>
      <c:valAx>
        <c:axId val="4381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1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98581054851602E-2"/>
          <c:y val="0.21014030314273499"/>
          <c:w val="0.78801283172936698"/>
          <c:h val="0.72779390141677303"/>
        </c:manualLayout>
      </c:layout>
      <c:lineChart>
        <c:grouping val="standard"/>
        <c:varyColors val="0"/>
        <c:ser>
          <c:idx val="0"/>
          <c:order val="0"/>
          <c:tx>
            <c:strRef>
              <c:f>'Chadsvasc1+'!$B$31</c:f>
              <c:strCache>
                <c:ptCount val="1"/>
                <c:pt idx="0">
                  <c:v>% On Anticoagulants</c:v>
                </c:pt>
              </c:strCache>
            </c:strRef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2328042328042296E-3"/>
                  <c:y val="-3.6649214659685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4.2254516225238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'Chadsvasc1+'!$A$32:$A$43</c:f>
              <c:numCache>
                <c:formatCode>mmm\-yy</c:formatCode>
                <c:ptCount val="12"/>
                <c:pt idx="0">
                  <c:v>39539</c:v>
                </c:pt>
                <c:pt idx="1">
                  <c:v>39722</c:v>
                </c:pt>
                <c:pt idx="2">
                  <c:v>39904</c:v>
                </c:pt>
                <c:pt idx="3">
                  <c:v>40087</c:v>
                </c:pt>
                <c:pt idx="4">
                  <c:v>40269</c:v>
                </c:pt>
                <c:pt idx="5">
                  <c:v>40452</c:v>
                </c:pt>
                <c:pt idx="6">
                  <c:v>40634</c:v>
                </c:pt>
                <c:pt idx="7">
                  <c:v>40817</c:v>
                </c:pt>
                <c:pt idx="8">
                  <c:v>41000</c:v>
                </c:pt>
                <c:pt idx="9">
                  <c:v>41183</c:v>
                </c:pt>
                <c:pt idx="10">
                  <c:v>41365</c:v>
                </c:pt>
                <c:pt idx="11">
                  <c:v>42156</c:v>
                </c:pt>
              </c:numCache>
            </c:numRef>
          </c:cat>
          <c:val>
            <c:numRef>
              <c:f>'Chadsvasc1+'!$B$32:$B$43</c:f>
              <c:numCache>
                <c:formatCode>0.0%</c:formatCode>
                <c:ptCount val="12"/>
                <c:pt idx="0">
                  <c:v>0.50797385620915103</c:v>
                </c:pt>
                <c:pt idx="1">
                  <c:v>0.51001821493624799</c:v>
                </c:pt>
                <c:pt idx="2">
                  <c:v>0.51478215767634805</c:v>
                </c:pt>
                <c:pt idx="3">
                  <c:v>0.510830324909747</c:v>
                </c:pt>
                <c:pt idx="4">
                  <c:v>0.51031459515213995</c:v>
                </c:pt>
                <c:pt idx="5">
                  <c:v>0.51684532924961701</c:v>
                </c:pt>
                <c:pt idx="6">
                  <c:v>0.52598385469222997</c:v>
                </c:pt>
                <c:pt idx="7">
                  <c:v>0.541003976143141</c:v>
                </c:pt>
                <c:pt idx="8">
                  <c:v>0.56144278606965203</c:v>
                </c:pt>
                <c:pt idx="9">
                  <c:v>0.57166907166907199</c:v>
                </c:pt>
                <c:pt idx="10">
                  <c:v>0.598368522072937</c:v>
                </c:pt>
                <c:pt idx="11">
                  <c:v>0.69678244193479699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'Chadsvasc1+'!$C$31</c:f>
              <c:strCache>
                <c:ptCount val="1"/>
                <c:pt idx="0">
                  <c:v>% On Antiplatelets Only</c:v>
                </c:pt>
              </c:strCache>
            </c:strRef>
          </c:tx>
          <c:spPr>
            <a:ln w="44450">
              <a:solidFill>
                <a:srgbClr val="00B0F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2328042328042296E-3"/>
                  <c:y val="-2.7923211169284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53968253968254E-2"/>
                  <c:y val="-1.7452006980802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'Chadsvasc1+'!$A$32:$A$43</c:f>
              <c:numCache>
                <c:formatCode>mmm\-yy</c:formatCode>
                <c:ptCount val="12"/>
                <c:pt idx="0">
                  <c:v>39539</c:v>
                </c:pt>
                <c:pt idx="1">
                  <c:v>39722</c:v>
                </c:pt>
                <c:pt idx="2">
                  <c:v>39904</c:v>
                </c:pt>
                <c:pt idx="3">
                  <c:v>40087</c:v>
                </c:pt>
                <c:pt idx="4">
                  <c:v>40269</c:v>
                </c:pt>
                <c:pt idx="5">
                  <c:v>40452</c:v>
                </c:pt>
                <c:pt idx="6">
                  <c:v>40634</c:v>
                </c:pt>
                <c:pt idx="7">
                  <c:v>40817</c:v>
                </c:pt>
                <c:pt idx="8">
                  <c:v>41000</c:v>
                </c:pt>
                <c:pt idx="9">
                  <c:v>41183</c:v>
                </c:pt>
                <c:pt idx="10">
                  <c:v>41365</c:v>
                </c:pt>
                <c:pt idx="11">
                  <c:v>42156</c:v>
                </c:pt>
              </c:numCache>
            </c:numRef>
          </c:cat>
          <c:val>
            <c:numRef>
              <c:f>'Chadsvasc1+'!$C$32:$C$43</c:f>
              <c:numCache>
                <c:formatCode>0.0%</c:formatCode>
                <c:ptCount val="12"/>
                <c:pt idx="0">
                  <c:v>0.38928104575163403</c:v>
                </c:pt>
                <c:pt idx="1">
                  <c:v>0.385376008326828</c:v>
                </c:pt>
                <c:pt idx="2">
                  <c:v>0.387448132780083</c:v>
                </c:pt>
                <c:pt idx="3">
                  <c:v>0.39195461578133101</c:v>
                </c:pt>
                <c:pt idx="4">
                  <c:v>0.39143888602372401</c:v>
                </c:pt>
                <c:pt idx="5">
                  <c:v>0.37697805002552298</c:v>
                </c:pt>
                <c:pt idx="6">
                  <c:v>0.37689202825428902</c:v>
                </c:pt>
                <c:pt idx="7">
                  <c:v>0.36232604373757499</c:v>
                </c:pt>
                <c:pt idx="8">
                  <c:v>0.34950248756218899</c:v>
                </c:pt>
                <c:pt idx="9">
                  <c:v>0.33068783068783097</c:v>
                </c:pt>
                <c:pt idx="10">
                  <c:v>0.30278310940498998</c:v>
                </c:pt>
                <c:pt idx="11">
                  <c:v>0.18602173449818901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'Chadsvasc1+'!$D$31</c:f>
              <c:strCache>
                <c:ptCount val="1"/>
                <c:pt idx="0">
                  <c:v>% On Neither</c:v>
                </c:pt>
              </c:strCache>
            </c:strRef>
          </c:tx>
          <c:spPr>
            <a:ln w="44450">
              <a:solidFill>
                <a:srgbClr val="00B05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4656084656084696E-3"/>
                  <c:y val="-3.6649214659685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2.6807760141093501E-2"/>
                  <c:y val="6.9808027923211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'Chadsvasc1+'!$A$32:$A$43</c:f>
              <c:numCache>
                <c:formatCode>mmm\-yy</c:formatCode>
                <c:ptCount val="12"/>
                <c:pt idx="0">
                  <c:v>39539</c:v>
                </c:pt>
                <c:pt idx="1">
                  <c:v>39722</c:v>
                </c:pt>
                <c:pt idx="2">
                  <c:v>39904</c:v>
                </c:pt>
                <c:pt idx="3">
                  <c:v>40087</c:v>
                </c:pt>
                <c:pt idx="4">
                  <c:v>40269</c:v>
                </c:pt>
                <c:pt idx="5">
                  <c:v>40452</c:v>
                </c:pt>
                <c:pt idx="6">
                  <c:v>40634</c:v>
                </c:pt>
                <c:pt idx="7">
                  <c:v>40817</c:v>
                </c:pt>
                <c:pt idx="8">
                  <c:v>41000</c:v>
                </c:pt>
                <c:pt idx="9">
                  <c:v>41183</c:v>
                </c:pt>
                <c:pt idx="10">
                  <c:v>41365</c:v>
                </c:pt>
                <c:pt idx="11">
                  <c:v>42156</c:v>
                </c:pt>
              </c:numCache>
            </c:numRef>
          </c:cat>
          <c:val>
            <c:numRef>
              <c:f>'Chadsvasc1+'!$D$32:$D$43</c:f>
              <c:numCache>
                <c:formatCode>0.0%</c:formatCode>
                <c:ptCount val="12"/>
                <c:pt idx="0">
                  <c:v>0.102745098039216</c:v>
                </c:pt>
                <c:pt idx="1">
                  <c:v>0.10460577673692401</c:v>
                </c:pt>
                <c:pt idx="2">
                  <c:v>9.7769709543568395E-2</c:v>
                </c:pt>
                <c:pt idx="3">
                  <c:v>9.7215059308922103E-2</c:v>
                </c:pt>
                <c:pt idx="4">
                  <c:v>9.8246518824136098E-2</c:v>
                </c:pt>
                <c:pt idx="5">
                  <c:v>0.10617662072486</c:v>
                </c:pt>
                <c:pt idx="6">
                  <c:v>9.7124117053481299E-2</c:v>
                </c:pt>
                <c:pt idx="7">
                  <c:v>9.6669980119284293E-2</c:v>
                </c:pt>
                <c:pt idx="8">
                  <c:v>8.9054726368159198E-2</c:v>
                </c:pt>
                <c:pt idx="9">
                  <c:v>9.7643097643097601E-2</c:v>
                </c:pt>
                <c:pt idx="10">
                  <c:v>9.8848368522073002E-2</c:v>
                </c:pt>
                <c:pt idx="11">
                  <c:v>0.116769656935862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148608"/>
        <c:axId val="86150144"/>
      </c:lineChart>
      <c:dateAx>
        <c:axId val="8614860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6150144"/>
        <c:crosses val="autoZero"/>
        <c:auto val="1"/>
        <c:lblOffset val="100"/>
        <c:baseTimeUnit val="months"/>
        <c:majorUnit val="1"/>
        <c:majorTimeUnit val="years"/>
      </c:dateAx>
      <c:valAx>
        <c:axId val="86150144"/>
        <c:scaling>
          <c:orientation val="minMax"/>
          <c:max val="0.8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86148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LFT</a:t>
            </a:r>
            <a:r>
              <a:rPr lang="en-US" baseline="0" dirty="0"/>
              <a:t> </a:t>
            </a:r>
            <a:r>
              <a:rPr lang="en-US" baseline="0" dirty="0" smtClean="0"/>
              <a:t> </a:t>
            </a:r>
            <a:r>
              <a:rPr lang="en-US" baseline="0" dirty="0"/>
              <a:t>by borough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'[graphs showing april and july figures by borough for gp bulletin.xlsx]Sheet1'!$H$15</c:f>
              <c:strCache>
                <c:ptCount val="1"/>
                <c:pt idx="0">
                  <c:v>TH LFT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1113298337708E-2"/>
                  <c:y val="-5.55559200933216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Tower</a:t>
                    </a:r>
                    <a:r>
                      <a:rPr lang="en-US" baseline="0"/>
                      <a:t> Hamlets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bulletin.xlsx]Sheet1'!$H$16:$H$17</c:f>
              <c:numCache>
                <c:formatCode>General</c:formatCode>
                <c:ptCount val="2"/>
                <c:pt idx="0">
                  <c:v>220.3</c:v>
                </c:pt>
                <c:pt idx="1">
                  <c:v>179.5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'[graphs showing april and july figures by borough for gp bulletin.xlsx]Sheet1'!$J$11</c:f>
              <c:strCache>
                <c:ptCount val="1"/>
                <c:pt idx="0">
                  <c:v>C+H LFT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8888888888888E-2"/>
                  <c:y val="6.9444444444444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City</a:t>
                    </a:r>
                    <a:r>
                      <a:rPr lang="en-US" baseline="0"/>
                      <a:t> &amp; Hackney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bulletin.xlsx]Sheet1'!$J$12:$J$14</c:f>
              <c:numCache>
                <c:formatCode>General</c:formatCode>
                <c:ptCount val="3"/>
                <c:pt idx="0">
                  <c:v>229.3</c:v>
                </c:pt>
                <c:pt idx="1">
                  <c:v>262.2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'[graphs showing april and july figures by borough for gp bulletin.xlsx]Sheet1'!$L$11</c:f>
              <c:strCache>
                <c:ptCount val="1"/>
                <c:pt idx="0">
                  <c:v>Newham LFT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Newham 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bulletin.xlsx]Sheet1'!$L$12:$L$13</c:f>
              <c:numCache>
                <c:formatCode>General</c:formatCode>
                <c:ptCount val="2"/>
                <c:pt idx="0">
                  <c:v>277.60000000000002</c:v>
                </c:pt>
                <c:pt idx="1">
                  <c:v>284.3</c:v>
                </c:pt>
              </c:numCache>
            </c:numRef>
          </c:val>
          <c:smooth val="0"/>
        </c:ser>
        <c:dLbls>
          <c:showLegendKey val="0"/>
          <c:showVal val="0"/>
          <c:showCatName val="1"/>
          <c:showSerName val="0"/>
          <c:showPercent val="0"/>
          <c:showBubbleSize val="0"/>
        </c:dLbls>
        <c:marker val="1"/>
        <c:smooth val="0"/>
        <c:axId val="88480000"/>
        <c:axId val="88506368"/>
      </c:lineChart>
      <c:dateAx>
        <c:axId val="884800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8506368"/>
        <c:crosses val="autoZero"/>
        <c:auto val="1"/>
        <c:lblOffset val="100"/>
        <c:baseTimeUnit val="months"/>
      </c:dateAx>
      <c:valAx>
        <c:axId val="88506368"/>
        <c:scaling>
          <c:orientation val="minMax"/>
          <c:min val="1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Tests</a:t>
                </a:r>
                <a:r>
                  <a:rPr lang="en-US" baseline="0"/>
                  <a:t> per 1000 population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8480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ALT </a:t>
            </a:r>
            <a:r>
              <a:rPr lang="en-US" dirty="0" smtClean="0"/>
              <a:t> </a:t>
            </a:r>
            <a:r>
              <a:rPr lang="en-US" dirty="0"/>
              <a:t>by borough</a:t>
            </a:r>
          </a:p>
        </c:rich>
      </c:tx>
      <c:layout>
        <c:manualLayout>
          <c:xMode val="edge"/>
          <c:yMode val="edge"/>
          <c:x val="0.21988806770368971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'[graphs showing april and july figures by borough for gp bulletin.xlsx]Sheet1'!$I$11</c:f>
              <c:strCache>
                <c:ptCount val="1"/>
                <c:pt idx="0">
                  <c:v>TH ALT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185067526416E-16"/>
                  <c:y val="-5.09259259259259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Tower</a:t>
                    </a:r>
                    <a:r>
                      <a:rPr lang="en-US" baseline="0"/>
                      <a:t> Hamlets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bulletin.xlsx]Sheet1'!$I$12:$I$13</c:f>
              <c:numCache>
                <c:formatCode>General</c:formatCode>
                <c:ptCount val="2"/>
                <c:pt idx="0">
                  <c:v>0.7</c:v>
                </c:pt>
                <c:pt idx="1">
                  <c:v>19.8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'[graphs showing april and july figures by borough for gp bulletin.xlsx]Sheet1'!$K$11</c:f>
              <c:strCache>
                <c:ptCount val="1"/>
                <c:pt idx="0">
                  <c:v>C+H ALT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138598947904764E-16"/>
                  <c:y val="-6.94579502397219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City</a:t>
                    </a:r>
                    <a:r>
                      <a:rPr lang="en-US" baseline="0"/>
                      <a:t> &amp; </a:t>
                    </a:r>
                    <a:r>
                      <a:rPr lang="en-US"/>
                      <a:t>Hackney 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bulletin.xlsx]Sheet1'!$K$12:$K$13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'[graphs showing april and july figures by borough for gp bulletin.xlsx]Sheet1'!$M$11</c:f>
              <c:strCache>
                <c:ptCount val="1"/>
                <c:pt idx="0">
                  <c:v>Newham ALT</c:v>
                </c:pt>
              </c:strCache>
            </c:strRef>
          </c:tx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302087653808932E-3"/>
                  <c:y val="3.51227498624128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Newham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'[graphs showing april and july figures by borough for gp bulletin.xlsx]Sheet1'!$H$12:$H$13</c:f>
              <c:numCache>
                <c:formatCode>mmm\-yy</c:formatCode>
                <c:ptCount val="2"/>
                <c:pt idx="0">
                  <c:v>42095</c:v>
                </c:pt>
                <c:pt idx="1">
                  <c:v>42186</c:v>
                </c:pt>
              </c:numCache>
            </c:numRef>
          </c:cat>
          <c:val>
            <c:numRef>
              <c:f>'[graphs showing april and july figures by borough for gp bulletin.xlsx]Sheet1'!$M$12:$M$13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1"/>
          <c:showPercent val="0"/>
          <c:showBubbleSize val="0"/>
        </c:dLbls>
        <c:marker val="1"/>
        <c:smooth val="0"/>
        <c:axId val="88529536"/>
        <c:axId val="88818048"/>
      </c:lineChart>
      <c:dateAx>
        <c:axId val="885295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88818048"/>
        <c:crosses val="autoZero"/>
        <c:auto val="1"/>
        <c:lblOffset val="100"/>
        <c:baseTimeUnit val="months"/>
      </c:dateAx>
      <c:valAx>
        <c:axId val="888180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Tests</a:t>
                </a:r>
                <a:r>
                  <a:rPr lang="en-US" baseline="0"/>
                  <a:t> per 1000 population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8529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/>
              <a:t>Diabetes QOF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 smtClean="0"/>
              <a:t>BP </a:t>
            </a:r>
            <a:r>
              <a:rPr lang="en-GB" sz="2800" b="1" dirty="0"/>
              <a:t>control </a:t>
            </a:r>
            <a:r>
              <a:rPr lang="en-GB" sz="2800" dirty="0" smtClean="0"/>
              <a:t> %</a:t>
            </a:r>
            <a:r>
              <a:rPr lang="en-GB" sz="2800" baseline="0" dirty="0" smtClean="0"/>
              <a:t> &lt;145/85 to 2011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aseline="0" dirty="0" smtClean="0"/>
              <a:t>and &lt;150/90 after (no exceptions)</a:t>
            </a:r>
            <a:endParaRPr lang="en-GB" sz="2800" dirty="0"/>
          </a:p>
        </c:rich>
      </c:tx>
      <c:layout>
        <c:manualLayout>
          <c:xMode val="edge"/>
          <c:yMode val="edge"/>
          <c:x val="0.3495178152898110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700883217498797E-2"/>
          <c:y val="0.23622258182135999"/>
          <c:w val="0.76124844726873298"/>
          <c:h val="0.62826238281638402"/>
        </c:manualLayout>
      </c:layout>
      <c:lineChart>
        <c:grouping val="standard"/>
        <c:varyColors val="0"/>
        <c:ser>
          <c:idx val="0"/>
          <c:order val="0"/>
          <c:tx>
            <c:strRef>
              <c:f>'Raw data'!$O$30</c:f>
              <c:strCache>
                <c:ptCount val="1"/>
                <c:pt idx="0">
                  <c:v>England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'Raw data'!$N$31:$N$40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data'!$O$31:$O$40</c:f>
              <c:numCache>
                <c:formatCode>General</c:formatCode>
                <c:ptCount val="10"/>
                <c:pt idx="0">
                  <c:v>65.607639086127193</c:v>
                </c:pt>
                <c:pt idx="1">
                  <c:v>69.484156051587036</c:v>
                </c:pt>
                <c:pt idx="2">
                  <c:v>72.649563501286465</c:v>
                </c:pt>
                <c:pt idx="3">
                  <c:v>74.154529804844529</c:v>
                </c:pt>
                <c:pt idx="4">
                  <c:v>75.101083909617401</c:v>
                </c:pt>
                <c:pt idx="5">
                  <c:v>75.592301874343022</c:v>
                </c:pt>
                <c:pt idx="6">
                  <c:v>76.283758889334848</c:v>
                </c:pt>
                <c:pt idx="7">
                  <c:v>86.3</c:v>
                </c:pt>
                <c:pt idx="8">
                  <c:v>87.3</c:v>
                </c:pt>
                <c:pt idx="9">
                  <c:v>86.6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'Raw data'!$P$30</c:f>
              <c:strCache>
                <c:ptCount val="1"/>
                <c:pt idx="0">
                  <c:v>London</c:v>
                </c:pt>
              </c:strCache>
            </c:strRef>
          </c:tx>
          <c:spPr>
            <a:ln w="3492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'Raw data'!$N$31:$N$40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data'!$P$31:$P$40</c:f>
              <c:numCache>
                <c:formatCode>General</c:formatCode>
                <c:ptCount val="10"/>
                <c:pt idx="2">
                  <c:v>72.035852239267783</c:v>
                </c:pt>
                <c:pt idx="3">
                  <c:v>73.885837099979085</c:v>
                </c:pt>
                <c:pt idx="4">
                  <c:v>74.825883321829238</c:v>
                </c:pt>
                <c:pt idx="5">
                  <c:v>75.578784559612018</c:v>
                </c:pt>
                <c:pt idx="6">
                  <c:v>76.239426005922496</c:v>
                </c:pt>
                <c:pt idx="7">
                  <c:v>85.8</c:v>
                </c:pt>
                <c:pt idx="8">
                  <c:v>87.4</c:v>
                </c:pt>
                <c:pt idx="9">
                  <c:v>86.7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'Raw data'!$Q$30</c:f>
              <c:strCache>
                <c:ptCount val="1"/>
                <c:pt idx="0">
                  <c:v>TH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'Raw data'!$N$31:$N$40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data'!$Q$31:$Q$40</c:f>
              <c:numCache>
                <c:formatCode>General</c:formatCode>
                <c:ptCount val="10"/>
                <c:pt idx="0">
                  <c:v>66.58157838757711</c:v>
                </c:pt>
                <c:pt idx="1">
                  <c:v>71.779453730126363</c:v>
                </c:pt>
                <c:pt idx="2">
                  <c:v>74.318479026254877</c:v>
                </c:pt>
                <c:pt idx="3">
                  <c:v>76.583126076143103</c:v>
                </c:pt>
                <c:pt idx="4">
                  <c:v>77.490378591246753</c:v>
                </c:pt>
                <c:pt idx="5">
                  <c:v>78.554582210242586</c:v>
                </c:pt>
                <c:pt idx="6">
                  <c:v>82.68807563778627</c:v>
                </c:pt>
                <c:pt idx="7">
                  <c:v>90.3</c:v>
                </c:pt>
                <c:pt idx="8">
                  <c:v>92.2</c:v>
                </c:pt>
                <c:pt idx="9">
                  <c:v>91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'Raw data'!$R$30</c:f>
              <c:strCache>
                <c:ptCount val="1"/>
                <c:pt idx="0">
                  <c:v>NH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'Raw data'!$N$31:$N$40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data'!$R$31:$R$40</c:f>
              <c:numCache>
                <c:formatCode>General</c:formatCode>
                <c:ptCount val="10"/>
                <c:pt idx="0">
                  <c:v>69.221296631655207</c:v>
                </c:pt>
                <c:pt idx="1">
                  <c:v>72.136201699095665</c:v>
                </c:pt>
                <c:pt idx="2">
                  <c:v>76.946451482206783</c:v>
                </c:pt>
                <c:pt idx="3">
                  <c:v>78.884664131812414</c:v>
                </c:pt>
                <c:pt idx="4">
                  <c:v>79.893769396037243</c:v>
                </c:pt>
                <c:pt idx="5">
                  <c:v>79.383484162895897</c:v>
                </c:pt>
                <c:pt idx="6">
                  <c:v>78.888231815493754</c:v>
                </c:pt>
                <c:pt idx="7">
                  <c:v>88.3</c:v>
                </c:pt>
                <c:pt idx="8">
                  <c:v>91.5</c:v>
                </c:pt>
                <c:pt idx="9">
                  <c:v>89.7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'Raw data'!$S$30</c:f>
              <c:strCache>
                <c:ptCount val="1"/>
                <c:pt idx="0">
                  <c:v>CH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'Raw data'!$N$31:$N$40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data'!$S$31:$S$40</c:f>
              <c:numCache>
                <c:formatCode>General</c:formatCode>
                <c:ptCount val="10"/>
                <c:pt idx="0">
                  <c:v>59.532623785284578</c:v>
                </c:pt>
                <c:pt idx="1">
                  <c:v>64.591977869986152</c:v>
                </c:pt>
                <c:pt idx="2">
                  <c:v>69.871448633466542</c:v>
                </c:pt>
                <c:pt idx="3">
                  <c:v>73.417589304366004</c:v>
                </c:pt>
                <c:pt idx="4">
                  <c:v>75.065091127578597</c:v>
                </c:pt>
                <c:pt idx="5">
                  <c:v>75.925581395348843</c:v>
                </c:pt>
                <c:pt idx="6">
                  <c:v>78.251960085530996</c:v>
                </c:pt>
                <c:pt idx="7">
                  <c:v>88.1</c:v>
                </c:pt>
                <c:pt idx="8">
                  <c:v>90.8</c:v>
                </c:pt>
                <c:pt idx="9">
                  <c:v>92.7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204736"/>
        <c:axId val="41210624"/>
      </c:lineChart>
      <c:catAx>
        <c:axId val="4120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08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10624"/>
        <c:crosses val="autoZero"/>
        <c:auto val="1"/>
        <c:lblAlgn val="ctr"/>
        <c:lblOffset val="100"/>
        <c:noMultiLvlLbl val="0"/>
      </c:catAx>
      <c:valAx>
        <c:axId val="41210624"/>
        <c:scaling>
          <c:orientation val="minMax"/>
          <c:max val="95"/>
          <c:min val="5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2047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2800" dirty="0" smtClean="0"/>
              <a:t>Diabetes  QOF</a:t>
            </a:r>
          </a:p>
          <a:p>
            <a:pPr>
              <a:defRPr/>
            </a:pPr>
            <a:r>
              <a:rPr lang="en-GB" sz="2800" dirty="0" smtClean="0"/>
              <a:t>cholesterol &lt;5mmol/l</a:t>
            </a:r>
          </a:p>
          <a:p>
            <a:pPr>
              <a:defRPr/>
            </a:pPr>
            <a:r>
              <a:rPr lang="en-GB" sz="2800" dirty="0" smtClean="0"/>
              <a:t>No exceptions</a:t>
            </a:r>
            <a:endParaRPr lang="en-GB" sz="28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'Raw data'!$O$43</c:f>
              <c:strCache>
                <c:ptCount val="1"/>
                <c:pt idx="0">
                  <c:v>England</c:v>
                </c:pt>
              </c:strCache>
            </c:strRef>
          </c:tx>
          <c:spPr>
            <a:ln w="3492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'Raw data'!$N$44:$N$53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data'!$O$44:$O$53</c:f>
              <c:numCache>
                <c:formatCode>0.0</c:formatCode>
                <c:ptCount val="10"/>
                <c:pt idx="0">
                  <c:v>64.974324308971717</c:v>
                </c:pt>
                <c:pt idx="1">
                  <c:v>71.161237263887756</c:v>
                </c:pt>
                <c:pt idx="2">
                  <c:v>74.712228895766302</c:v>
                </c:pt>
                <c:pt idx="3">
                  <c:v>75.528974039126837</c:v>
                </c:pt>
                <c:pt idx="4">
                  <c:v>75.179412607293969</c:v>
                </c:pt>
                <c:pt idx="5">
                  <c:v>75.106123860013014</c:v>
                </c:pt>
                <c:pt idx="6">
                  <c:v>74.971543836899343</c:v>
                </c:pt>
                <c:pt idx="7">
                  <c:v>73.919082118451755</c:v>
                </c:pt>
                <c:pt idx="8">
                  <c:v>72.3</c:v>
                </c:pt>
                <c:pt idx="9">
                  <c:v>70.8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'Raw data'!$P$43</c:f>
              <c:strCache>
                <c:ptCount val="1"/>
                <c:pt idx="0">
                  <c:v>London</c:v>
                </c:pt>
              </c:strCache>
            </c:strRef>
          </c:tx>
          <c:spPr>
            <a:ln w="34925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'Raw data'!$N$44:$N$53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data'!$P$44:$P$53</c:f>
              <c:numCache>
                <c:formatCode>General</c:formatCode>
                <c:ptCount val="10"/>
                <c:pt idx="2" formatCode="0.0">
                  <c:v>71.105943100872679</c:v>
                </c:pt>
                <c:pt idx="3" formatCode="0.0">
                  <c:v>72.87796691590475</c:v>
                </c:pt>
                <c:pt idx="4" formatCode="0.0">
                  <c:v>73.06886755282747</c:v>
                </c:pt>
                <c:pt idx="5" formatCode="0.0">
                  <c:v>73.977765703295475</c:v>
                </c:pt>
                <c:pt idx="6" formatCode="0.0">
                  <c:v>74.374582081789896</c:v>
                </c:pt>
                <c:pt idx="7" formatCode="0.0">
                  <c:v>73.610217002316503</c:v>
                </c:pt>
                <c:pt idx="8" formatCode="0.0">
                  <c:v>72.5</c:v>
                </c:pt>
                <c:pt idx="9" formatCode="0.0">
                  <c:v>70.7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'Raw data'!$Q$43</c:f>
              <c:strCache>
                <c:ptCount val="1"/>
                <c:pt idx="0">
                  <c:v>TH</c:v>
                </c:pt>
              </c:strCache>
            </c:strRef>
          </c:tx>
          <c:spPr>
            <a:ln w="3492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'Raw data'!$N$44:$N$53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data'!$Q$44:$Q$53</c:f>
              <c:numCache>
                <c:formatCode>0.0</c:formatCode>
                <c:ptCount val="10"/>
                <c:pt idx="0">
                  <c:v>56.36034886194426</c:v>
                </c:pt>
                <c:pt idx="1">
                  <c:v>65.562576437015878</c:v>
                </c:pt>
                <c:pt idx="2">
                  <c:v>76.37058646011468</c:v>
                </c:pt>
                <c:pt idx="3">
                  <c:v>79.108475224794304</c:v>
                </c:pt>
                <c:pt idx="4">
                  <c:v>79.396760046540763</c:v>
                </c:pt>
                <c:pt idx="5">
                  <c:v>77.948113207547181</c:v>
                </c:pt>
                <c:pt idx="6">
                  <c:v>81.449180862335965</c:v>
                </c:pt>
                <c:pt idx="7">
                  <c:v>81.007545156619159</c:v>
                </c:pt>
                <c:pt idx="8">
                  <c:v>81.570126039152598</c:v>
                </c:pt>
                <c:pt idx="9">
                  <c:v>81.2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'Raw data'!$R$43</c:f>
              <c:strCache>
                <c:ptCount val="1"/>
                <c:pt idx="0">
                  <c:v>NH</c:v>
                </c:pt>
              </c:strCache>
            </c:strRef>
          </c:tx>
          <c:spPr>
            <a:ln w="34925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'Raw data'!$N$44:$N$53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data'!$R$44:$R$53</c:f>
              <c:numCache>
                <c:formatCode>0.0</c:formatCode>
                <c:ptCount val="10"/>
                <c:pt idx="0">
                  <c:v>62.216588192683808</c:v>
                </c:pt>
                <c:pt idx="1">
                  <c:v>68.025486434639603</c:v>
                </c:pt>
                <c:pt idx="2">
                  <c:v>72.948882436356257</c:v>
                </c:pt>
                <c:pt idx="3">
                  <c:v>73.694550063371366</c:v>
                </c:pt>
                <c:pt idx="4">
                  <c:v>74.462878968727608</c:v>
                </c:pt>
                <c:pt idx="5">
                  <c:v>74.230769230769212</c:v>
                </c:pt>
                <c:pt idx="6">
                  <c:v>77.732379979570979</c:v>
                </c:pt>
                <c:pt idx="7">
                  <c:v>77.583906394334377</c:v>
                </c:pt>
                <c:pt idx="8">
                  <c:v>80.3</c:v>
                </c:pt>
                <c:pt idx="9">
                  <c:v>74.8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'Raw data'!$S$43</c:f>
              <c:strCache>
                <c:ptCount val="1"/>
                <c:pt idx="0">
                  <c:v>CH</c:v>
                </c:pt>
              </c:strCache>
            </c:strRef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'Raw data'!$N$44:$N$53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'Raw data'!$S$44:$S$53</c:f>
              <c:numCache>
                <c:formatCode>0.0</c:formatCode>
                <c:ptCount val="10"/>
                <c:pt idx="0">
                  <c:v>53.540027764923643</c:v>
                </c:pt>
                <c:pt idx="1">
                  <c:v>62.851544490548633</c:v>
                </c:pt>
                <c:pt idx="2">
                  <c:v>70.1847250729178</c:v>
                </c:pt>
                <c:pt idx="3">
                  <c:v>73.156465427198654</c:v>
                </c:pt>
                <c:pt idx="4">
                  <c:v>72.731824554376146</c:v>
                </c:pt>
                <c:pt idx="5">
                  <c:v>75.906976744186053</c:v>
                </c:pt>
                <c:pt idx="6">
                  <c:v>76.612615823235913</c:v>
                </c:pt>
                <c:pt idx="7" formatCode="General">
                  <c:v>75.400000000000006</c:v>
                </c:pt>
                <c:pt idx="8">
                  <c:v>74.900000000000006</c:v>
                </c:pt>
                <c:pt idx="9">
                  <c:v>76.900000000000006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56160"/>
        <c:axId val="43770240"/>
      </c:lineChart>
      <c:catAx>
        <c:axId val="4375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400000"/>
          <a:lstStyle/>
          <a:p>
            <a:pPr>
              <a:defRPr sz="1600" b="1"/>
            </a:pPr>
            <a:endParaRPr lang="en-US"/>
          </a:p>
        </c:txPr>
        <c:crossAx val="43770240"/>
        <c:crosses val="autoZero"/>
        <c:auto val="1"/>
        <c:lblAlgn val="ctr"/>
        <c:lblOffset val="100"/>
        <c:noMultiLvlLbl val="0"/>
      </c:catAx>
      <c:valAx>
        <c:axId val="43770240"/>
        <c:scaling>
          <c:orientation val="minMax"/>
          <c:max val="90"/>
          <c:min val="5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/>
                  <a:t>% Cholesterol&lt;5mmol/l</a:t>
                </a:r>
              </a:p>
            </c:rich>
          </c:tx>
          <c:layout>
            <c:manualLayout>
              <c:xMode val="edge"/>
              <c:yMode val="edge"/>
              <c:x val="7.1885367120988102E-3"/>
              <c:y val="0.48722091022882102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43756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/>
              <a:t>CHD Cholesterol &lt;5mmol/l</a:t>
            </a:r>
          </a:p>
          <a:p>
            <a:pPr>
              <a:defRPr/>
            </a:pPr>
            <a:r>
              <a:rPr lang="en-US" sz="1800" dirty="0"/>
              <a:t>QOF 2005-14 No exceptions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Sheet1!$A$110</c:f>
              <c:strCache>
                <c:ptCount val="1"/>
                <c:pt idx="0">
                  <c:v>Eng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Sheet1!$B$109:$K$109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Sheet1!$B$110:$K$110</c:f>
              <c:numCache>
                <c:formatCode>0.0</c:formatCode>
                <c:ptCount val="10"/>
                <c:pt idx="0">
                  <c:v>64.304526131638553</c:v>
                </c:pt>
                <c:pt idx="1">
                  <c:v>70.389710834245292</c:v>
                </c:pt>
                <c:pt idx="2">
                  <c:v>71.619882737508405</c:v>
                </c:pt>
                <c:pt idx="3">
                  <c:v>75.117626419337682</c:v>
                </c:pt>
                <c:pt idx="4">
                  <c:v>75.032617322552966</c:v>
                </c:pt>
                <c:pt idx="5">
                  <c:v>74.868978619426414</c:v>
                </c:pt>
                <c:pt idx="6">
                  <c:v>74.908123178304393</c:v>
                </c:pt>
                <c:pt idx="7">
                  <c:v>73.139103877906606</c:v>
                </c:pt>
                <c:pt idx="8" formatCode="#,##0.0">
                  <c:v>72.5</c:v>
                </c:pt>
                <c:pt idx="9">
                  <c:v>73.2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Sheet1!$A$111</c:f>
              <c:strCache>
                <c:ptCount val="1"/>
                <c:pt idx="0">
                  <c:v>Lond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Sheet1!$B$109:$K$109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Sheet1!$B$111:$K$111</c:f>
              <c:numCache>
                <c:formatCode>0.0</c:formatCode>
                <c:ptCount val="10"/>
                <c:pt idx="0">
                  <c:v>61.16261811188226</c:v>
                </c:pt>
                <c:pt idx="1">
                  <c:v>67.399556117898399</c:v>
                </c:pt>
                <c:pt idx="2">
                  <c:v>69.498816949881686</c:v>
                </c:pt>
                <c:pt idx="3">
                  <c:v>73.581130498380503</c:v>
                </c:pt>
                <c:pt idx="4">
                  <c:v>73.824662610270124</c:v>
                </c:pt>
                <c:pt idx="5">
                  <c:v>74.625553037660495</c:v>
                </c:pt>
                <c:pt idx="6">
                  <c:v>75.104870356298974</c:v>
                </c:pt>
                <c:pt idx="7">
                  <c:v>72.894017865011847</c:v>
                </c:pt>
                <c:pt idx="8" formatCode="#,##0.0">
                  <c:v>72.7</c:v>
                </c:pt>
                <c:pt idx="9">
                  <c:v>73.599999999999994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Sheet1!$A$112</c:f>
              <c:strCache>
                <c:ptCount val="1"/>
                <c:pt idx="0">
                  <c:v>TH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Sheet1!$B$109:$K$109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Sheet1!$B$112:$K$112</c:f>
              <c:numCache>
                <c:formatCode>0.0</c:formatCode>
                <c:ptCount val="10"/>
                <c:pt idx="0">
                  <c:v>57.090909090909101</c:v>
                </c:pt>
                <c:pt idx="1">
                  <c:v>67.532467532467507</c:v>
                </c:pt>
                <c:pt idx="2">
                  <c:v>76.277294890820428</c:v>
                </c:pt>
                <c:pt idx="3">
                  <c:v>79.697624190064801</c:v>
                </c:pt>
                <c:pt idx="4">
                  <c:v>79.367143476376256</c:v>
                </c:pt>
                <c:pt idx="5">
                  <c:v>77.139807897545339</c:v>
                </c:pt>
                <c:pt idx="6">
                  <c:v>78.847771236333045</c:v>
                </c:pt>
                <c:pt idx="7">
                  <c:v>79.079843201980609</c:v>
                </c:pt>
                <c:pt idx="8" formatCode="#,##0.0">
                  <c:v>81.400000000000006</c:v>
                </c:pt>
                <c:pt idx="9">
                  <c:v>82.3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Sheet1!$A$113</c:f>
              <c:strCache>
                <c:ptCount val="1"/>
                <c:pt idx="0">
                  <c:v>H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Sheet1!$B$109:$K$109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Sheet1!$B$113:$K$113</c:f>
              <c:numCache>
                <c:formatCode>0.0</c:formatCode>
                <c:ptCount val="10"/>
                <c:pt idx="0">
                  <c:v>55.927384076990357</c:v>
                </c:pt>
                <c:pt idx="1">
                  <c:v>62.270076267384468</c:v>
                </c:pt>
                <c:pt idx="2">
                  <c:v>71.906515127261102</c:v>
                </c:pt>
                <c:pt idx="3">
                  <c:v>73.549832026875677</c:v>
                </c:pt>
                <c:pt idx="4">
                  <c:v>72.277227722772295</c:v>
                </c:pt>
                <c:pt idx="5">
                  <c:v>75.758241758241752</c:v>
                </c:pt>
                <c:pt idx="6">
                  <c:v>74.727431312690754</c:v>
                </c:pt>
                <c:pt idx="7">
                  <c:v>73.874070835155194</c:v>
                </c:pt>
                <c:pt idx="8" formatCode="#,##0.0">
                  <c:v>74.2</c:v>
                </c:pt>
                <c:pt idx="9">
                  <c:v>76.7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Sheet1!$A$114</c:f>
              <c:strCache>
                <c:ptCount val="1"/>
                <c:pt idx="0">
                  <c:v>N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Sheet1!$B$109:$K$109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Sheet1!$B$114:$K$114</c:f>
              <c:numCache>
                <c:formatCode>0.0</c:formatCode>
                <c:ptCount val="10"/>
                <c:pt idx="0">
                  <c:v>62.06119162640902</c:v>
                </c:pt>
                <c:pt idx="1">
                  <c:v>65.887032617342882</c:v>
                </c:pt>
                <c:pt idx="2">
                  <c:v>76.277294890820428</c:v>
                </c:pt>
                <c:pt idx="3">
                  <c:v>72.343499197431768</c:v>
                </c:pt>
                <c:pt idx="4">
                  <c:v>72.245026839280087</c:v>
                </c:pt>
                <c:pt idx="5">
                  <c:v>72.857367510614864</c:v>
                </c:pt>
                <c:pt idx="6">
                  <c:v>76.299670174336413</c:v>
                </c:pt>
                <c:pt idx="7">
                  <c:v>75.851581508515807</c:v>
                </c:pt>
                <c:pt idx="8" formatCode="#,##0.0">
                  <c:v>74.400000000000006</c:v>
                </c:pt>
                <c:pt idx="9">
                  <c:v>76.5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58016"/>
        <c:axId val="43559552"/>
      </c:lineChart>
      <c:catAx>
        <c:axId val="4355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620000"/>
          <a:lstStyle/>
          <a:p>
            <a:pPr>
              <a:defRPr sz="1800" b="1"/>
            </a:pPr>
            <a:endParaRPr lang="en-US"/>
          </a:p>
        </c:txPr>
        <c:crossAx val="43559552"/>
        <c:crosses val="autoZero"/>
        <c:auto val="1"/>
        <c:lblAlgn val="ctr"/>
        <c:lblOffset val="100"/>
        <c:tickLblSkip val="1"/>
        <c:noMultiLvlLbl val="0"/>
      </c:catAx>
      <c:valAx>
        <c:axId val="43559552"/>
        <c:scaling>
          <c:orientation val="minMax"/>
          <c:max val="100"/>
          <c:min val="5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355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319550333985997"/>
          <c:y val="0.38499688658405801"/>
          <c:w val="0.110190740046383"/>
          <c:h val="0.35082239165588702"/>
        </c:manualLayout>
      </c:layout>
      <c:overlay val="0"/>
      <c:txPr>
        <a:bodyPr/>
        <a:lstStyle/>
        <a:p>
          <a:pPr>
            <a:defRPr sz="2400" b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2800" dirty="0"/>
              <a:t>CHD </a:t>
            </a:r>
            <a:r>
              <a:rPr lang="en-GB" sz="2800" dirty="0" smtClean="0"/>
              <a:t>with  </a:t>
            </a:r>
            <a:r>
              <a:rPr lang="en-GB" sz="2800" baseline="0" dirty="0" smtClean="0"/>
              <a:t>BP&lt;150/90mmHg</a:t>
            </a:r>
            <a:endParaRPr lang="en-GB" sz="2800" baseline="0" dirty="0"/>
          </a:p>
          <a:p>
            <a:pPr>
              <a:defRPr/>
            </a:pPr>
            <a:r>
              <a:rPr lang="en-GB" sz="1600" baseline="0" dirty="0"/>
              <a:t>QOF 2005-14 No exceptions</a:t>
            </a:r>
            <a:endParaRPr lang="en-GB" sz="16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Sheet1!$A$87</c:f>
              <c:strCache>
                <c:ptCount val="1"/>
                <c:pt idx="0">
                  <c:v>Eng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Sheet1!$B$86:$K$86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Sheet1!$B$87:$K$87</c:f>
              <c:numCache>
                <c:formatCode>0.0</c:formatCode>
                <c:ptCount val="10"/>
                <c:pt idx="0">
                  <c:v>80.449655184070863</c:v>
                </c:pt>
                <c:pt idx="1">
                  <c:v>83.388648034346318</c:v>
                </c:pt>
                <c:pt idx="2">
                  <c:v>85.717318079707553</c:v>
                </c:pt>
                <c:pt idx="3">
                  <c:v>86.499329962714654</c:v>
                </c:pt>
                <c:pt idx="4">
                  <c:v>87.025358737317021</c:v>
                </c:pt>
                <c:pt idx="5">
                  <c:v>87.136102463600011</c:v>
                </c:pt>
                <c:pt idx="6">
                  <c:v>87.556251803158446</c:v>
                </c:pt>
                <c:pt idx="7">
                  <c:v>87.749020552926382</c:v>
                </c:pt>
                <c:pt idx="8" formatCode="#,##0.0">
                  <c:v>88.1</c:v>
                </c:pt>
                <c:pt idx="9">
                  <c:v>88.9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Sheet1!$A$88</c:f>
              <c:strCache>
                <c:ptCount val="1"/>
                <c:pt idx="0">
                  <c:v>Lond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Sheet1!$B$86:$K$86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Sheet1!$B$88:$K$88</c:f>
              <c:numCache>
                <c:formatCode>0.0</c:formatCode>
                <c:ptCount val="10"/>
                <c:pt idx="0">
                  <c:v>79.982649050923982</c:v>
                </c:pt>
                <c:pt idx="1">
                  <c:v>82.656966252514962</c:v>
                </c:pt>
                <c:pt idx="2">
                  <c:v>85.228558086442163</c:v>
                </c:pt>
                <c:pt idx="3">
                  <c:v>86.131020791975786</c:v>
                </c:pt>
                <c:pt idx="4">
                  <c:v>86.669684401120094</c:v>
                </c:pt>
                <c:pt idx="5">
                  <c:v>86.981223696989346</c:v>
                </c:pt>
                <c:pt idx="6">
                  <c:v>87.357267021265542</c:v>
                </c:pt>
                <c:pt idx="7">
                  <c:v>87.182398349326789</c:v>
                </c:pt>
                <c:pt idx="8" formatCode="#,##0.0">
                  <c:v>87.7</c:v>
                </c:pt>
                <c:pt idx="9">
                  <c:v>89.3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Sheet1!$A$89</c:f>
              <c:strCache>
                <c:ptCount val="1"/>
                <c:pt idx="0">
                  <c:v>TH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Sheet1!$B$86:$K$86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Sheet1!$B$89:$K$89</c:f>
              <c:numCache>
                <c:formatCode>0.0</c:formatCode>
                <c:ptCount val="10"/>
                <c:pt idx="0">
                  <c:v>77.838383838383805</c:v>
                </c:pt>
                <c:pt idx="1">
                  <c:v>81.420192710515281</c:v>
                </c:pt>
                <c:pt idx="2">
                  <c:v>84.587661649353393</c:v>
                </c:pt>
                <c:pt idx="3">
                  <c:v>86.133909287257026</c:v>
                </c:pt>
                <c:pt idx="4">
                  <c:v>87.082791504117893</c:v>
                </c:pt>
                <c:pt idx="5">
                  <c:v>87.491995731056562</c:v>
                </c:pt>
                <c:pt idx="6">
                  <c:v>89.045416316232121</c:v>
                </c:pt>
                <c:pt idx="7">
                  <c:v>90.138229832886296</c:v>
                </c:pt>
                <c:pt idx="8" formatCode="#,##0.0">
                  <c:v>91.9</c:v>
                </c:pt>
                <c:pt idx="9">
                  <c:v>93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Sheet1!$A$90</c:f>
              <c:strCache>
                <c:ptCount val="1"/>
                <c:pt idx="0">
                  <c:v>H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Sheet1!$B$86:$K$86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Sheet1!$B$90:$K$90</c:f>
              <c:numCache>
                <c:formatCode>0.0</c:formatCode>
                <c:ptCount val="10"/>
                <c:pt idx="0">
                  <c:v>76.027996500437439</c:v>
                </c:pt>
                <c:pt idx="1">
                  <c:v>78.667563930013486</c:v>
                </c:pt>
                <c:pt idx="2">
                  <c:v>83.673908367390808</c:v>
                </c:pt>
                <c:pt idx="3">
                  <c:v>85.845464725643893</c:v>
                </c:pt>
                <c:pt idx="4">
                  <c:v>87.241224122412277</c:v>
                </c:pt>
                <c:pt idx="5">
                  <c:v>88.175824175824147</c:v>
                </c:pt>
                <c:pt idx="6">
                  <c:v>88.443087658089823</c:v>
                </c:pt>
                <c:pt idx="7">
                  <c:v>88.172278093572345</c:v>
                </c:pt>
                <c:pt idx="8" formatCode="#,##0.0">
                  <c:v>89.3</c:v>
                </c:pt>
                <c:pt idx="9">
                  <c:v>92.9</c:v>
                </c:pt>
              </c:numCache>
            </c:numRef>
          </c:val>
          <c:smooth val="0"/>
        </c:ser>
        <c:ser>
          <c:idx val="3"/>
          <c:order val="4"/>
          <c:tx>
            <c:strRef>
              <c:f>Sheet1!$A$91</c:f>
              <c:strCache>
                <c:ptCount val="1"/>
                <c:pt idx="0">
                  <c:v>N</c:v>
                </c:pt>
              </c:strCache>
            </c:strRef>
          </c:tx>
          <c:spPr>
            <a:ln w="381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Sheet1!$B$86:$K$86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Sheet1!$B$91:$K$91</c:f>
              <c:numCache>
                <c:formatCode>0.0</c:formatCode>
                <c:ptCount val="10"/>
                <c:pt idx="0">
                  <c:v>83.607085346215783</c:v>
                </c:pt>
                <c:pt idx="1">
                  <c:v>82.498011137629248</c:v>
                </c:pt>
                <c:pt idx="2">
                  <c:v>88.154314070753941</c:v>
                </c:pt>
                <c:pt idx="3">
                  <c:v>88.924558587479922</c:v>
                </c:pt>
                <c:pt idx="4">
                  <c:v>89.122197663403838</c:v>
                </c:pt>
                <c:pt idx="5">
                  <c:v>89.212140273627909</c:v>
                </c:pt>
                <c:pt idx="6">
                  <c:v>89.39846081356994</c:v>
                </c:pt>
                <c:pt idx="7">
                  <c:v>89.111922141119223</c:v>
                </c:pt>
                <c:pt idx="8" formatCode="#,##0.0">
                  <c:v>90.1</c:v>
                </c:pt>
                <c:pt idx="9">
                  <c:v>92.4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33760"/>
        <c:axId val="44143744"/>
      </c:lineChart>
      <c:catAx>
        <c:axId val="4413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1800000"/>
          <a:lstStyle/>
          <a:p>
            <a:pPr>
              <a:defRPr sz="2800" b="1"/>
            </a:pPr>
            <a:endParaRPr lang="en-US"/>
          </a:p>
        </c:txPr>
        <c:crossAx val="44143744"/>
        <c:crosses val="autoZero"/>
        <c:auto val="0"/>
        <c:lblAlgn val="ctr"/>
        <c:lblOffset val="100"/>
        <c:tickLblSkip val="1"/>
        <c:noMultiLvlLbl val="0"/>
      </c:catAx>
      <c:valAx>
        <c:axId val="44143744"/>
        <c:scaling>
          <c:orientation val="minMax"/>
          <c:max val="100"/>
          <c:min val="75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441337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3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 dirty="0"/>
              <a:t>Male Acute MI </a:t>
            </a:r>
          </a:p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400" b="1"/>
              <a:t>DSR </a:t>
            </a:r>
            <a:r>
              <a:rPr lang="en-GB" sz="2400" b="1" smtClean="0"/>
              <a:t>mortality/100000</a:t>
            </a:r>
            <a:endParaRPr lang="en-GB" sz="24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Sheet1!$A$14</c:f>
              <c:strCache>
                <c:ptCount val="1"/>
                <c:pt idx="0">
                  <c:v>England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Sheet1!$B$13:$G$13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Sheet1!$B$14:$G$14</c:f>
              <c:numCache>
                <c:formatCode>General</c:formatCode>
                <c:ptCount val="6"/>
                <c:pt idx="0">
                  <c:v>85.37</c:v>
                </c:pt>
                <c:pt idx="1">
                  <c:v>78.55</c:v>
                </c:pt>
                <c:pt idx="2">
                  <c:v>74.400000000000006</c:v>
                </c:pt>
                <c:pt idx="3">
                  <c:v>65.88</c:v>
                </c:pt>
                <c:pt idx="4">
                  <c:v>62.88</c:v>
                </c:pt>
                <c:pt idx="5">
                  <c:v>61.84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Sheet1!$A$15</c:f>
              <c:strCache>
                <c:ptCount val="1"/>
                <c:pt idx="0">
                  <c:v>Inner London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Sheet1!$B$13:$G$13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Sheet1!$B$15:$G$15</c:f>
              <c:numCache>
                <c:formatCode>[$-10409]#,##0.00</c:formatCode>
                <c:ptCount val="6"/>
                <c:pt idx="0">
                  <c:v>82.27</c:v>
                </c:pt>
                <c:pt idx="1">
                  <c:v>74.47</c:v>
                </c:pt>
                <c:pt idx="2">
                  <c:v>67.239999999999995</c:v>
                </c:pt>
                <c:pt idx="3">
                  <c:v>60.81</c:v>
                </c:pt>
                <c:pt idx="4">
                  <c:v>62</c:v>
                </c:pt>
                <c:pt idx="5">
                  <c:v>57.25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Sheet1!$A$16</c:f>
              <c:strCache>
                <c:ptCount val="1"/>
                <c:pt idx="0">
                  <c:v>Hackney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strRef>
              <c:f>Sheet1!$B$13:$G$13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Sheet1!$B$16:$G$16</c:f>
              <c:numCache>
                <c:formatCode>General</c:formatCode>
                <c:ptCount val="6"/>
                <c:pt idx="0">
                  <c:v>89.78</c:v>
                </c:pt>
                <c:pt idx="1">
                  <c:v>81.599999999999994</c:v>
                </c:pt>
                <c:pt idx="2">
                  <c:v>84.45</c:v>
                </c:pt>
                <c:pt idx="3">
                  <c:v>70.099999999999994</c:v>
                </c:pt>
                <c:pt idx="4">
                  <c:v>84.15</c:v>
                </c:pt>
                <c:pt idx="5">
                  <c:v>63.27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Sheet1!$A$17</c:f>
              <c:strCache>
                <c:ptCount val="1"/>
                <c:pt idx="0">
                  <c:v>Newham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Sheet1!$B$13:$G$13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Sheet1!$B$17:$G$17</c:f>
              <c:numCache>
                <c:formatCode>General</c:formatCode>
                <c:ptCount val="6"/>
                <c:pt idx="0">
                  <c:v>132.97</c:v>
                </c:pt>
                <c:pt idx="1">
                  <c:v>109.11</c:v>
                </c:pt>
                <c:pt idx="2">
                  <c:v>115.92</c:v>
                </c:pt>
                <c:pt idx="3">
                  <c:v>77.099999999999994</c:v>
                </c:pt>
                <c:pt idx="4">
                  <c:v>85.72</c:v>
                </c:pt>
                <c:pt idx="5">
                  <c:v>62.75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Sheet1!$A$18</c:f>
              <c:strCache>
                <c:ptCount val="1"/>
                <c:pt idx="0">
                  <c:v>Tower Hamlets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Sheet1!$B$13:$G$13</c:f>
              <c:strCache>
                <c:ptCount val="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</c:strCache>
            </c:strRef>
          </c:cat>
          <c:val>
            <c:numRef>
              <c:f>Sheet1!$B$18:$G$18</c:f>
              <c:numCache>
                <c:formatCode>General</c:formatCode>
                <c:ptCount val="6"/>
                <c:pt idx="0">
                  <c:v>153.79</c:v>
                </c:pt>
                <c:pt idx="1">
                  <c:v>100.52</c:v>
                </c:pt>
                <c:pt idx="2">
                  <c:v>78.14</c:v>
                </c:pt>
                <c:pt idx="3">
                  <c:v>89.65</c:v>
                </c:pt>
                <c:pt idx="4">
                  <c:v>80.42</c:v>
                </c:pt>
                <c:pt idx="5">
                  <c:v>46.52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201792"/>
        <c:axId val="79203328"/>
      </c:lineChart>
      <c:catAx>
        <c:axId val="7920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60000" spcFirstLastPara="1" vertOverflow="ellipsis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03328"/>
        <c:crosses val="autoZero"/>
        <c:auto val="1"/>
        <c:lblAlgn val="ctr"/>
        <c:lblOffset val="100"/>
        <c:noMultiLvlLbl val="0"/>
      </c:catAx>
      <c:valAx>
        <c:axId val="79203328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DSR mortality/100000</a:t>
                </a:r>
              </a:p>
            </c:rich>
          </c:tx>
          <c:layout>
            <c:manualLayout>
              <c:xMode val="edge"/>
              <c:yMode val="edge"/>
              <c:x val="1.27084592125777E-2"/>
              <c:y val="0.4165933878011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0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% </a:t>
            </a:r>
            <a:r>
              <a:rPr lang="en-U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CHD with BP &lt;</a:t>
            </a:r>
            <a:r>
              <a:rPr lang="en-US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150/90mmHg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defRPr/>
            </a:pPr>
            <a:r>
              <a:rPr lang="en-US" b="0" dirty="0"/>
              <a:t>without exceptions QOF 2014/</a:t>
            </a:r>
            <a:r>
              <a:rPr lang="en-US" b="0" dirty="0" smtClean="0"/>
              <a:t>15 CCGs in England</a:t>
            </a:r>
            <a:endParaRPr lang="en-US" b="0" dirty="0"/>
          </a:p>
        </c:rich>
      </c:tx>
      <c:layout>
        <c:manualLayout>
          <c:xMode val="edge"/>
          <c:yMode val="edge"/>
          <c:x val="0.232871872091686"/>
          <c:y val="3.0141843971631201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8477292928025399"/>
          <c:y val="0.17977704249734699"/>
          <c:w val="0.63713607512208403"/>
          <c:h val="0.62649648182275097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FF0000"/>
              </a:solidFill>
              <a:ln w="31750"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2944983818770199E-2"/>
                  <c:y val="-3.8212210155120503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City &amp; Hackney</a:t>
                    </a:r>
                    <a:r>
                      <a:rPr lang="en-US" sz="1600" b="1" baseline="0"/>
                      <a:t>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6709816612729"/>
                  <c:y val="-4.3671097320137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Tower Hamlets 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2362459546925598E-2"/>
                  <c:y val="-4.6400540902646302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Newham  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5"/>
              <c:layout>
                <c:manualLayout>
                  <c:x val="6.64010624169987E-3"/>
                  <c:y val="8.865248226950360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Liverpool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8"/>
              <c:layout>
                <c:manualLayout>
                  <c:x val="-7.9681274900398405E-3"/>
                  <c:y val="-1.77304964539000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0"/>
              <c:layout/>
              <c:tx>
                <c:rich>
                  <a:bodyPr/>
                  <a:lstStyle/>
                  <a:p>
                    <a:r>
                      <a:rPr lang="en-US"/>
                      <a:t>I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8"/>
              <c:layout>
                <c:manualLayout>
                  <c:x val="-4.9136786188579001E-2"/>
                  <c:y val="2.12765957446807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WF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8"/>
              <c:layout>
                <c:manualLayout>
                  <c:x val="-7.968127490039840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Hg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4"/>
              <c:layout>
                <c:manualLayout>
                  <c:x val="-1.46082337317397E-2"/>
                  <c:y val="2.65957446808510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Enf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3"/>
              <c:layout/>
              <c:tx>
                <c:rich>
                  <a:bodyPr/>
                  <a:lstStyle/>
                  <a:p>
                    <a:r>
                      <a:rPr lang="en-US"/>
                      <a:t>Sandwell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2"/>
              <c:layout>
                <c:manualLayout>
                  <c:x val="-1.32802124833997E-2"/>
                  <c:y val="4.96453900709220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Manchester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8"/>
              <c:layout>
                <c:manualLayout>
                  <c:x val="1.99203187250996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Bradford City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og"/>
            <c:dispRSqr val="0"/>
            <c:dispEq val="0"/>
          </c:trendline>
          <c:xVal>
            <c:numRef>
              <c:f>Sheet1!$O$2:$O$210</c:f>
              <c:numCache>
                <c:formatCode>#.00</c:formatCode>
                <c:ptCount val="209"/>
                <c:pt idx="0">
                  <c:v>77.397843086673106</c:v>
                </c:pt>
                <c:pt idx="1">
                  <c:v>69.710231442226899</c:v>
                </c:pt>
                <c:pt idx="2">
                  <c:v>13.0874659823179</c:v>
                </c:pt>
                <c:pt idx="3">
                  <c:v>0.51925406414677999</c:v>
                </c:pt>
                <c:pt idx="4">
                  <c:v>29.1091275189067</c:v>
                </c:pt>
                <c:pt idx="5">
                  <c:v>30.3266702231148</c:v>
                </c:pt>
                <c:pt idx="6">
                  <c:v>6.3769871413222701</c:v>
                </c:pt>
                <c:pt idx="7">
                  <c:v>38.073087205043578</c:v>
                </c:pt>
                <c:pt idx="8">
                  <c:v>0</c:v>
                </c:pt>
                <c:pt idx="9">
                  <c:v>28.6594206216215</c:v>
                </c:pt>
                <c:pt idx="10">
                  <c:v>37.441492506746677</c:v>
                </c:pt>
                <c:pt idx="11">
                  <c:v>12.827891805830999</c:v>
                </c:pt>
                <c:pt idx="12">
                  <c:v>83.755937901962483</c:v>
                </c:pt>
                <c:pt idx="13">
                  <c:v>11.735607485003101</c:v>
                </c:pt>
                <c:pt idx="14">
                  <c:v>26.727221618999899</c:v>
                </c:pt>
                <c:pt idx="15">
                  <c:v>0</c:v>
                </c:pt>
                <c:pt idx="16">
                  <c:v>0</c:v>
                </c:pt>
                <c:pt idx="17">
                  <c:v>5.5041728386141093</c:v>
                </c:pt>
                <c:pt idx="18">
                  <c:v>23.828540486182291</c:v>
                </c:pt>
                <c:pt idx="19">
                  <c:v>15.258697499015801</c:v>
                </c:pt>
                <c:pt idx="20">
                  <c:v>1.6523269456394201</c:v>
                </c:pt>
                <c:pt idx="21">
                  <c:v>0.95643402055355897</c:v>
                </c:pt>
                <c:pt idx="22">
                  <c:v>45.733858941991102</c:v>
                </c:pt>
                <c:pt idx="23">
                  <c:v>0.58153716029473401</c:v>
                </c:pt>
                <c:pt idx="24">
                  <c:v>5.0329792054780702</c:v>
                </c:pt>
                <c:pt idx="25">
                  <c:v>27.352538765582199</c:v>
                </c:pt>
                <c:pt idx="26">
                  <c:v>45.834355249504803</c:v>
                </c:pt>
                <c:pt idx="27">
                  <c:v>7.8266252015434601</c:v>
                </c:pt>
                <c:pt idx="28">
                  <c:v>9.4595575209906535</c:v>
                </c:pt>
                <c:pt idx="29">
                  <c:v>16.323837002802001</c:v>
                </c:pt>
                <c:pt idx="30">
                  <c:v>0</c:v>
                </c:pt>
                <c:pt idx="31">
                  <c:v>41.372623519628391</c:v>
                </c:pt>
                <c:pt idx="32">
                  <c:v>0.47793136875486097</c:v>
                </c:pt>
                <c:pt idx="33">
                  <c:v>12.731713128425101</c:v>
                </c:pt>
                <c:pt idx="34">
                  <c:v>19.5172906406587</c:v>
                </c:pt>
                <c:pt idx="35">
                  <c:v>11.6829704974182</c:v>
                </c:pt>
                <c:pt idx="36">
                  <c:v>27.8678573698595</c:v>
                </c:pt>
                <c:pt idx="37">
                  <c:v>0</c:v>
                </c:pt>
                <c:pt idx="38">
                  <c:v>24.541358274684399</c:v>
                </c:pt>
                <c:pt idx="39">
                  <c:v>32.748741100885603</c:v>
                </c:pt>
                <c:pt idx="40">
                  <c:v>0</c:v>
                </c:pt>
                <c:pt idx="41">
                  <c:v>59.798815919307103</c:v>
                </c:pt>
                <c:pt idx="42">
                  <c:v>43.5939831121091</c:v>
                </c:pt>
                <c:pt idx="43">
                  <c:v>15.9852248121258</c:v>
                </c:pt>
                <c:pt idx="44">
                  <c:v>11.7939625810666</c:v>
                </c:pt>
                <c:pt idx="45">
                  <c:v>3.6400744243993999</c:v>
                </c:pt>
                <c:pt idx="46">
                  <c:v>15.4626782573486</c:v>
                </c:pt>
                <c:pt idx="47">
                  <c:v>36.231829721594387</c:v>
                </c:pt>
                <c:pt idx="48">
                  <c:v>22.680278546633101</c:v>
                </c:pt>
                <c:pt idx="49">
                  <c:v>49.034636849118797</c:v>
                </c:pt>
                <c:pt idx="50">
                  <c:v>1.42492960961875</c:v>
                </c:pt>
                <c:pt idx="51">
                  <c:v>1.47855111880331</c:v>
                </c:pt>
                <c:pt idx="52">
                  <c:v>7.6259839070966384</c:v>
                </c:pt>
                <c:pt idx="53">
                  <c:v>35.546858532061101</c:v>
                </c:pt>
                <c:pt idx="54">
                  <c:v>14.037639952857999</c:v>
                </c:pt>
                <c:pt idx="55">
                  <c:v>64.475718026783554</c:v>
                </c:pt>
                <c:pt idx="56">
                  <c:v>18.868604913229699</c:v>
                </c:pt>
                <c:pt idx="57">
                  <c:v>5.9975498774938796</c:v>
                </c:pt>
                <c:pt idx="58">
                  <c:v>24.7530694072777</c:v>
                </c:pt>
                <c:pt idx="59">
                  <c:v>11.0661764705882</c:v>
                </c:pt>
                <c:pt idx="60">
                  <c:v>52.657464924874603</c:v>
                </c:pt>
                <c:pt idx="61">
                  <c:v>7.1966042191514186</c:v>
                </c:pt>
                <c:pt idx="62">
                  <c:v>36.378141431118493</c:v>
                </c:pt>
                <c:pt idx="63">
                  <c:v>40.107661627186189</c:v>
                </c:pt>
                <c:pt idx="64">
                  <c:v>0.97450636915593802</c:v>
                </c:pt>
                <c:pt idx="65">
                  <c:v>5.8645890391212783</c:v>
                </c:pt>
                <c:pt idx="66">
                  <c:v>8.5826374404192691</c:v>
                </c:pt>
                <c:pt idx="67">
                  <c:v>48.817744963879989</c:v>
                </c:pt>
                <c:pt idx="68">
                  <c:v>53.618518772422902</c:v>
                </c:pt>
                <c:pt idx="69">
                  <c:v>9.77677728452473</c:v>
                </c:pt>
                <c:pt idx="70">
                  <c:v>6.1219186980751488</c:v>
                </c:pt>
                <c:pt idx="71">
                  <c:v>0</c:v>
                </c:pt>
                <c:pt idx="72">
                  <c:v>35.977583211256089</c:v>
                </c:pt>
                <c:pt idx="73">
                  <c:v>14.5565277519215</c:v>
                </c:pt>
                <c:pt idx="74">
                  <c:v>36.609606705351403</c:v>
                </c:pt>
                <c:pt idx="75">
                  <c:v>52.408386533345087</c:v>
                </c:pt>
                <c:pt idx="76">
                  <c:v>47.0287027859207</c:v>
                </c:pt>
                <c:pt idx="77">
                  <c:v>52.490029387069697</c:v>
                </c:pt>
                <c:pt idx="78">
                  <c:v>9.7681858390994005</c:v>
                </c:pt>
                <c:pt idx="79">
                  <c:v>11.0315170449325</c:v>
                </c:pt>
                <c:pt idx="80">
                  <c:v>38.288834322775799</c:v>
                </c:pt>
                <c:pt idx="81">
                  <c:v>15.870561872486</c:v>
                </c:pt>
                <c:pt idx="82">
                  <c:v>36.593964257262392</c:v>
                </c:pt>
                <c:pt idx="83">
                  <c:v>17.2012969798316</c:v>
                </c:pt>
                <c:pt idx="84">
                  <c:v>6.0314061384725202</c:v>
                </c:pt>
                <c:pt idx="85">
                  <c:v>2.4908875229159899</c:v>
                </c:pt>
                <c:pt idx="86">
                  <c:v>16.792973363232601</c:v>
                </c:pt>
                <c:pt idx="87">
                  <c:v>7.063913457033749</c:v>
                </c:pt>
                <c:pt idx="88">
                  <c:v>0</c:v>
                </c:pt>
                <c:pt idx="89">
                  <c:v>13.510920536090101</c:v>
                </c:pt>
                <c:pt idx="90">
                  <c:v>20.721602782364702</c:v>
                </c:pt>
                <c:pt idx="91">
                  <c:v>25.401348957141501</c:v>
                </c:pt>
                <c:pt idx="92">
                  <c:v>9.6029552070846727</c:v>
                </c:pt>
                <c:pt idx="93">
                  <c:v>0</c:v>
                </c:pt>
                <c:pt idx="94">
                  <c:v>0.46987367524602602</c:v>
                </c:pt>
                <c:pt idx="95">
                  <c:v>4.0339332256266802</c:v>
                </c:pt>
                <c:pt idx="96">
                  <c:v>11.7986988444001</c:v>
                </c:pt>
                <c:pt idx="97">
                  <c:v>18.6445600871354</c:v>
                </c:pt>
                <c:pt idx="98">
                  <c:v>2.0418144354142589</c:v>
                </c:pt>
                <c:pt idx="99">
                  <c:v>33.336300860841</c:v>
                </c:pt>
                <c:pt idx="100">
                  <c:v>8.1936558255251697</c:v>
                </c:pt>
                <c:pt idx="101">
                  <c:v>34.721250417128601</c:v>
                </c:pt>
                <c:pt idx="102">
                  <c:v>17.2091106737583</c:v>
                </c:pt>
                <c:pt idx="103">
                  <c:v>0</c:v>
                </c:pt>
                <c:pt idx="104">
                  <c:v>1.47181030821222</c:v>
                </c:pt>
                <c:pt idx="105">
                  <c:v>5.104275327043589</c:v>
                </c:pt>
                <c:pt idx="106">
                  <c:v>19.38210557457419</c:v>
                </c:pt>
                <c:pt idx="107">
                  <c:v>24.9310857543813</c:v>
                </c:pt>
                <c:pt idx="108">
                  <c:v>40.833128847837202</c:v>
                </c:pt>
                <c:pt idx="109">
                  <c:v>7.2753911396719104</c:v>
                </c:pt>
                <c:pt idx="110">
                  <c:v>33.239507116350801</c:v>
                </c:pt>
                <c:pt idx="111">
                  <c:v>44.244825677919202</c:v>
                </c:pt>
                <c:pt idx="112">
                  <c:v>16.012151605747899</c:v>
                </c:pt>
                <c:pt idx="113">
                  <c:v>2.6660653392038491</c:v>
                </c:pt>
                <c:pt idx="114">
                  <c:v>49.923630809513398</c:v>
                </c:pt>
                <c:pt idx="115">
                  <c:v>13.3596183861646</c:v>
                </c:pt>
                <c:pt idx="116">
                  <c:v>2.0472239527678</c:v>
                </c:pt>
                <c:pt idx="117">
                  <c:v>1.3855369325484701</c:v>
                </c:pt>
                <c:pt idx="118">
                  <c:v>45.065061262064297</c:v>
                </c:pt>
                <c:pt idx="119">
                  <c:v>31.624556176985799</c:v>
                </c:pt>
                <c:pt idx="120">
                  <c:v>23.594661323219</c:v>
                </c:pt>
                <c:pt idx="121">
                  <c:v>3.9555687022511501</c:v>
                </c:pt>
                <c:pt idx="122">
                  <c:v>33.646689761554804</c:v>
                </c:pt>
                <c:pt idx="123">
                  <c:v>5.4063209725747701</c:v>
                </c:pt>
                <c:pt idx="124">
                  <c:v>28.562510901196099</c:v>
                </c:pt>
                <c:pt idx="125">
                  <c:v>0</c:v>
                </c:pt>
                <c:pt idx="126">
                  <c:v>18.918859677963791</c:v>
                </c:pt>
                <c:pt idx="127">
                  <c:v>31.4880474122998</c:v>
                </c:pt>
                <c:pt idx="128">
                  <c:v>19.742973133710901</c:v>
                </c:pt>
                <c:pt idx="129">
                  <c:v>29.187439044313891</c:v>
                </c:pt>
                <c:pt idx="130">
                  <c:v>0.87505330490405098</c:v>
                </c:pt>
                <c:pt idx="131">
                  <c:v>1.29623270279029</c:v>
                </c:pt>
                <c:pt idx="132">
                  <c:v>48.141939482729498</c:v>
                </c:pt>
                <c:pt idx="133">
                  <c:v>1.1469988896074601</c:v>
                </c:pt>
                <c:pt idx="134">
                  <c:v>16.403607338103502</c:v>
                </c:pt>
                <c:pt idx="135">
                  <c:v>16.714825377764399</c:v>
                </c:pt>
                <c:pt idx="136">
                  <c:v>2.0114677359820101</c:v>
                </c:pt>
                <c:pt idx="137">
                  <c:v>1.2978187057636601</c:v>
                </c:pt>
                <c:pt idx="138">
                  <c:v>4.5841737225231096</c:v>
                </c:pt>
                <c:pt idx="139">
                  <c:v>17.464340018825599</c:v>
                </c:pt>
                <c:pt idx="140">
                  <c:v>41.575563857921601</c:v>
                </c:pt>
                <c:pt idx="141">
                  <c:v>4.8313794350049104</c:v>
                </c:pt>
                <c:pt idx="142">
                  <c:v>9.8487716875654172</c:v>
                </c:pt>
                <c:pt idx="143">
                  <c:v>52.003498145658902</c:v>
                </c:pt>
                <c:pt idx="144">
                  <c:v>0</c:v>
                </c:pt>
                <c:pt idx="145">
                  <c:v>20.938089828603001</c:v>
                </c:pt>
                <c:pt idx="146">
                  <c:v>6.1024343134969481</c:v>
                </c:pt>
                <c:pt idx="147">
                  <c:v>36.516714259330293</c:v>
                </c:pt>
                <c:pt idx="148">
                  <c:v>57.304026078358703</c:v>
                </c:pt>
                <c:pt idx="149">
                  <c:v>19.974776585577288</c:v>
                </c:pt>
                <c:pt idx="150">
                  <c:v>22.205017964251901</c:v>
                </c:pt>
                <c:pt idx="151">
                  <c:v>9.2363215450986491</c:v>
                </c:pt>
                <c:pt idx="152">
                  <c:v>5.7185483959599503</c:v>
                </c:pt>
                <c:pt idx="153">
                  <c:v>0.69384886601867701</c:v>
                </c:pt>
                <c:pt idx="154">
                  <c:v>54.7391124750839</c:v>
                </c:pt>
                <c:pt idx="155">
                  <c:v>8.4006299893457701</c:v>
                </c:pt>
                <c:pt idx="156">
                  <c:v>25.8977317661423</c:v>
                </c:pt>
                <c:pt idx="157">
                  <c:v>10.393712740925</c:v>
                </c:pt>
                <c:pt idx="158">
                  <c:v>17.2014023923163</c:v>
                </c:pt>
                <c:pt idx="159">
                  <c:v>10.6801307637107</c:v>
                </c:pt>
                <c:pt idx="160">
                  <c:v>4.5313737162408199</c:v>
                </c:pt>
                <c:pt idx="161">
                  <c:v>16.724490310859899</c:v>
                </c:pt>
                <c:pt idx="162">
                  <c:v>7.74198019722804</c:v>
                </c:pt>
                <c:pt idx="163">
                  <c:v>24.1330182778511</c:v>
                </c:pt>
                <c:pt idx="164">
                  <c:v>11.2708236674166</c:v>
                </c:pt>
                <c:pt idx="165">
                  <c:v>14.7738033987279</c:v>
                </c:pt>
                <c:pt idx="166">
                  <c:v>14.2730182834758</c:v>
                </c:pt>
                <c:pt idx="167">
                  <c:v>19.645784334687502</c:v>
                </c:pt>
                <c:pt idx="168">
                  <c:v>0.58519060021526803</c:v>
                </c:pt>
                <c:pt idx="169">
                  <c:v>50.702402814260402</c:v>
                </c:pt>
                <c:pt idx="170">
                  <c:v>8.8841477373896698</c:v>
                </c:pt>
                <c:pt idx="171">
                  <c:v>0</c:v>
                </c:pt>
                <c:pt idx="172">
                  <c:v>11.2897511870146</c:v>
                </c:pt>
                <c:pt idx="173">
                  <c:v>63.470784237468102</c:v>
                </c:pt>
                <c:pt idx="174">
                  <c:v>17.634192443121101</c:v>
                </c:pt>
                <c:pt idx="175">
                  <c:v>14.4570329029837</c:v>
                </c:pt>
                <c:pt idx="176">
                  <c:v>22.634657500069299</c:v>
                </c:pt>
                <c:pt idx="177">
                  <c:v>51.571904013934493</c:v>
                </c:pt>
                <c:pt idx="178">
                  <c:v>37.004747173998993</c:v>
                </c:pt>
                <c:pt idx="179">
                  <c:v>0</c:v>
                </c:pt>
                <c:pt idx="180">
                  <c:v>11.333289373907901</c:v>
                </c:pt>
                <c:pt idx="181">
                  <c:v>40.947087809026392</c:v>
                </c:pt>
                <c:pt idx="182">
                  <c:v>20.911179891202401</c:v>
                </c:pt>
                <c:pt idx="183">
                  <c:v>0</c:v>
                </c:pt>
                <c:pt idx="184">
                  <c:v>9.3720883389853693</c:v>
                </c:pt>
                <c:pt idx="185">
                  <c:v>23.146569967627201</c:v>
                </c:pt>
                <c:pt idx="186">
                  <c:v>30.277888250433101</c:v>
                </c:pt>
                <c:pt idx="187">
                  <c:v>53.491652388731701</c:v>
                </c:pt>
                <c:pt idx="188">
                  <c:v>2.7875285338924001</c:v>
                </c:pt>
                <c:pt idx="189">
                  <c:v>14.007240841825499</c:v>
                </c:pt>
                <c:pt idx="190">
                  <c:v>7.8210778382096287</c:v>
                </c:pt>
                <c:pt idx="191">
                  <c:v>22.011372125238399</c:v>
                </c:pt>
                <c:pt idx="192">
                  <c:v>66.716201025416098</c:v>
                </c:pt>
                <c:pt idx="193">
                  <c:v>27.972750887981789</c:v>
                </c:pt>
                <c:pt idx="194">
                  <c:v>75.176341782981453</c:v>
                </c:pt>
                <c:pt idx="195">
                  <c:v>12.6564856492628</c:v>
                </c:pt>
                <c:pt idx="196">
                  <c:v>26.064498192938601</c:v>
                </c:pt>
                <c:pt idx="197">
                  <c:v>27.671792415069</c:v>
                </c:pt>
                <c:pt idx="198">
                  <c:v>88.1849876699182</c:v>
                </c:pt>
                <c:pt idx="199">
                  <c:v>5.1818133700312297</c:v>
                </c:pt>
                <c:pt idx="200">
                  <c:v>6.3937597335858598</c:v>
                </c:pt>
                <c:pt idx="201">
                  <c:v>0</c:v>
                </c:pt>
                <c:pt idx="202">
                  <c:v>32.594545322269298</c:v>
                </c:pt>
                <c:pt idx="203">
                  <c:v>27.326166058598101</c:v>
                </c:pt>
                <c:pt idx="204">
                  <c:v>11.209915577073</c:v>
                </c:pt>
                <c:pt idx="205">
                  <c:v>5.9014804574166604</c:v>
                </c:pt>
                <c:pt idx="206">
                  <c:v>51.900657323576802</c:v>
                </c:pt>
                <c:pt idx="207">
                  <c:v>2.538832102366829</c:v>
                </c:pt>
                <c:pt idx="208">
                  <c:v>3.6767922235723001</c:v>
                </c:pt>
              </c:numCache>
            </c:numRef>
          </c:xVal>
          <c:yVal>
            <c:numRef>
              <c:f>Sheet1!$P$2:$P$210</c:f>
              <c:numCache>
                <c:formatCode>#,##0.00_ ;[Red]\-#,##0.00\ </c:formatCode>
                <c:ptCount val="209"/>
                <c:pt idx="0">
                  <c:v>94.519040281752154</c:v>
                </c:pt>
                <c:pt idx="1">
                  <c:v>92.475530179445343</c:v>
                </c:pt>
                <c:pt idx="2">
                  <c:v>92.305706170926882</c:v>
                </c:pt>
                <c:pt idx="3">
                  <c:v>91.392911809725632</c:v>
                </c:pt>
                <c:pt idx="4">
                  <c:v>91.184795794581447</c:v>
                </c:pt>
                <c:pt idx="5">
                  <c:v>91.140812153082067</c:v>
                </c:pt>
                <c:pt idx="6">
                  <c:v>91.134355641312098</c:v>
                </c:pt>
                <c:pt idx="7">
                  <c:v>90.906371522584465</c:v>
                </c:pt>
                <c:pt idx="8">
                  <c:v>90.890215416558519</c:v>
                </c:pt>
                <c:pt idx="9">
                  <c:v>90.842008169719321</c:v>
                </c:pt>
                <c:pt idx="10">
                  <c:v>90.717935829772998</c:v>
                </c:pt>
                <c:pt idx="11">
                  <c:v>90.662907910473237</c:v>
                </c:pt>
                <c:pt idx="12">
                  <c:v>90.558256002356742</c:v>
                </c:pt>
                <c:pt idx="13">
                  <c:v>90.512522806435541</c:v>
                </c:pt>
                <c:pt idx="14">
                  <c:v>90.481254985376253</c:v>
                </c:pt>
                <c:pt idx="15">
                  <c:v>90.462767206953259</c:v>
                </c:pt>
                <c:pt idx="16">
                  <c:v>90.402075226977956</c:v>
                </c:pt>
                <c:pt idx="17">
                  <c:v>90.325248070562267</c:v>
                </c:pt>
                <c:pt idx="18">
                  <c:v>90.237594957168255</c:v>
                </c:pt>
                <c:pt idx="19">
                  <c:v>90.143755615453713</c:v>
                </c:pt>
                <c:pt idx="20">
                  <c:v>90.134529147982065</c:v>
                </c:pt>
                <c:pt idx="21">
                  <c:v>90.126895697926315</c:v>
                </c:pt>
                <c:pt idx="22">
                  <c:v>90.097854385492425</c:v>
                </c:pt>
                <c:pt idx="23">
                  <c:v>90.083060659451277</c:v>
                </c:pt>
                <c:pt idx="24">
                  <c:v>90.061396776669199</c:v>
                </c:pt>
                <c:pt idx="25">
                  <c:v>90.035419126328208</c:v>
                </c:pt>
                <c:pt idx="26">
                  <c:v>90.027991602519222</c:v>
                </c:pt>
                <c:pt idx="27">
                  <c:v>90.004283878337887</c:v>
                </c:pt>
                <c:pt idx="28">
                  <c:v>89.992325402916364</c:v>
                </c:pt>
                <c:pt idx="29">
                  <c:v>89.95594713656385</c:v>
                </c:pt>
                <c:pt idx="30">
                  <c:v>89.951647023269871</c:v>
                </c:pt>
                <c:pt idx="31">
                  <c:v>89.950544015825912</c:v>
                </c:pt>
                <c:pt idx="32">
                  <c:v>89.943991853360501</c:v>
                </c:pt>
                <c:pt idx="33">
                  <c:v>89.939411018740316</c:v>
                </c:pt>
                <c:pt idx="34">
                  <c:v>89.935822637106185</c:v>
                </c:pt>
                <c:pt idx="35">
                  <c:v>89.926199261992636</c:v>
                </c:pt>
                <c:pt idx="36">
                  <c:v>89.871630295250313</c:v>
                </c:pt>
                <c:pt idx="37">
                  <c:v>89.827477382705638</c:v>
                </c:pt>
                <c:pt idx="38">
                  <c:v>89.767258382643007</c:v>
                </c:pt>
                <c:pt idx="39">
                  <c:v>89.739678665853162</c:v>
                </c:pt>
                <c:pt idx="40">
                  <c:v>89.72956073159294</c:v>
                </c:pt>
                <c:pt idx="41">
                  <c:v>89.728222996515683</c:v>
                </c:pt>
                <c:pt idx="42">
                  <c:v>89.574829931972801</c:v>
                </c:pt>
                <c:pt idx="43">
                  <c:v>89.532901466075685</c:v>
                </c:pt>
                <c:pt idx="44">
                  <c:v>89.529724933451604</c:v>
                </c:pt>
                <c:pt idx="45">
                  <c:v>89.522123893805301</c:v>
                </c:pt>
                <c:pt idx="46">
                  <c:v>89.492325855962221</c:v>
                </c:pt>
                <c:pt idx="47">
                  <c:v>89.481603063876364</c:v>
                </c:pt>
                <c:pt idx="48">
                  <c:v>89.471822683329407</c:v>
                </c:pt>
                <c:pt idx="49">
                  <c:v>89.446935724962643</c:v>
                </c:pt>
                <c:pt idx="50">
                  <c:v>89.424410540915403</c:v>
                </c:pt>
                <c:pt idx="51">
                  <c:v>89.414983164983184</c:v>
                </c:pt>
                <c:pt idx="52">
                  <c:v>89.406779661016955</c:v>
                </c:pt>
                <c:pt idx="53">
                  <c:v>89.37692371682887</c:v>
                </c:pt>
                <c:pt idx="54">
                  <c:v>89.366767179812712</c:v>
                </c:pt>
                <c:pt idx="55">
                  <c:v>89.348005502063259</c:v>
                </c:pt>
                <c:pt idx="56">
                  <c:v>89.345967182805623</c:v>
                </c:pt>
                <c:pt idx="57">
                  <c:v>89.333846746245669</c:v>
                </c:pt>
                <c:pt idx="58">
                  <c:v>89.330649219929541</c:v>
                </c:pt>
                <c:pt idx="59">
                  <c:v>89.307984790874528</c:v>
                </c:pt>
                <c:pt idx="60">
                  <c:v>89.283833596629776</c:v>
                </c:pt>
                <c:pt idx="61">
                  <c:v>89.270833333333314</c:v>
                </c:pt>
                <c:pt idx="62">
                  <c:v>89.252610583128032</c:v>
                </c:pt>
                <c:pt idx="63">
                  <c:v>89.165628891656269</c:v>
                </c:pt>
                <c:pt idx="64">
                  <c:v>89.158379820519016</c:v>
                </c:pt>
                <c:pt idx="65">
                  <c:v>89.152298850574681</c:v>
                </c:pt>
                <c:pt idx="66">
                  <c:v>89.110945087784799</c:v>
                </c:pt>
                <c:pt idx="67">
                  <c:v>89.102327299593625</c:v>
                </c:pt>
                <c:pt idx="68">
                  <c:v>89.083119108826054</c:v>
                </c:pt>
                <c:pt idx="69">
                  <c:v>89.082969432314414</c:v>
                </c:pt>
                <c:pt idx="70">
                  <c:v>89.074874010079185</c:v>
                </c:pt>
                <c:pt idx="71">
                  <c:v>88.993871297242094</c:v>
                </c:pt>
                <c:pt idx="72">
                  <c:v>88.985313751668883</c:v>
                </c:pt>
                <c:pt idx="73">
                  <c:v>88.984335522991401</c:v>
                </c:pt>
                <c:pt idx="74">
                  <c:v>88.979510642530329</c:v>
                </c:pt>
                <c:pt idx="75">
                  <c:v>88.977563619936774</c:v>
                </c:pt>
                <c:pt idx="76">
                  <c:v>88.969537006488494</c:v>
                </c:pt>
                <c:pt idx="77">
                  <c:v>88.934724581412297</c:v>
                </c:pt>
                <c:pt idx="78">
                  <c:v>88.907606582868993</c:v>
                </c:pt>
                <c:pt idx="79">
                  <c:v>88.883341654185372</c:v>
                </c:pt>
                <c:pt idx="80">
                  <c:v>88.87898869521635</c:v>
                </c:pt>
                <c:pt idx="81">
                  <c:v>88.856064336123396</c:v>
                </c:pt>
                <c:pt idx="82">
                  <c:v>88.851513695338795</c:v>
                </c:pt>
                <c:pt idx="83">
                  <c:v>88.845625286303274</c:v>
                </c:pt>
                <c:pt idx="84">
                  <c:v>88.84026258205688</c:v>
                </c:pt>
                <c:pt idx="85">
                  <c:v>88.838164802556463</c:v>
                </c:pt>
                <c:pt idx="86">
                  <c:v>88.835320984521672</c:v>
                </c:pt>
                <c:pt idx="87">
                  <c:v>88.804885141029359</c:v>
                </c:pt>
                <c:pt idx="88">
                  <c:v>88.801547950175362</c:v>
                </c:pt>
                <c:pt idx="89">
                  <c:v>88.800845219228748</c:v>
                </c:pt>
                <c:pt idx="90">
                  <c:v>88.784468900704823</c:v>
                </c:pt>
                <c:pt idx="91">
                  <c:v>88.782967905942186</c:v>
                </c:pt>
                <c:pt idx="92">
                  <c:v>88.770730472211639</c:v>
                </c:pt>
                <c:pt idx="93">
                  <c:v>88.75</c:v>
                </c:pt>
                <c:pt idx="94">
                  <c:v>88.74918707999133</c:v>
                </c:pt>
                <c:pt idx="95">
                  <c:v>88.74801901743264</c:v>
                </c:pt>
                <c:pt idx="96">
                  <c:v>88.743403365528224</c:v>
                </c:pt>
                <c:pt idx="97">
                  <c:v>88.739946380697063</c:v>
                </c:pt>
                <c:pt idx="98">
                  <c:v>88.736263736263723</c:v>
                </c:pt>
                <c:pt idx="99">
                  <c:v>88.71870127487847</c:v>
                </c:pt>
                <c:pt idx="100">
                  <c:v>88.701955956777454</c:v>
                </c:pt>
                <c:pt idx="101">
                  <c:v>88.66815229244699</c:v>
                </c:pt>
                <c:pt idx="102">
                  <c:v>88.65153538050734</c:v>
                </c:pt>
                <c:pt idx="103">
                  <c:v>88.641094261076447</c:v>
                </c:pt>
                <c:pt idx="104">
                  <c:v>88.618111326502358</c:v>
                </c:pt>
                <c:pt idx="105">
                  <c:v>88.568866972991131</c:v>
                </c:pt>
                <c:pt idx="106">
                  <c:v>88.553350589588717</c:v>
                </c:pt>
                <c:pt idx="107">
                  <c:v>88.532382650029675</c:v>
                </c:pt>
                <c:pt idx="108">
                  <c:v>88.516968851696888</c:v>
                </c:pt>
                <c:pt idx="109">
                  <c:v>88.497865183076726</c:v>
                </c:pt>
                <c:pt idx="110">
                  <c:v>88.46634647016252</c:v>
                </c:pt>
                <c:pt idx="111">
                  <c:v>88.447204968944106</c:v>
                </c:pt>
                <c:pt idx="112">
                  <c:v>88.445027426663486</c:v>
                </c:pt>
                <c:pt idx="113">
                  <c:v>88.444562146892665</c:v>
                </c:pt>
                <c:pt idx="114">
                  <c:v>88.375247834707267</c:v>
                </c:pt>
                <c:pt idx="115">
                  <c:v>88.357221609702336</c:v>
                </c:pt>
                <c:pt idx="116">
                  <c:v>88.348810214741718</c:v>
                </c:pt>
                <c:pt idx="117">
                  <c:v>88.342397729959785</c:v>
                </c:pt>
                <c:pt idx="118">
                  <c:v>88.333333333333314</c:v>
                </c:pt>
                <c:pt idx="119">
                  <c:v>88.309104820198911</c:v>
                </c:pt>
                <c:pt idx="120">
                  <c:v>88.305709023941063</c:v>
                </c:pt>
                <c:pt idx="121">
                  <c:v>88.304174128667853</c:v>
                </c:pt>
                <c:pt idx="122">
                  <c:v>88.276818353712329</c:v>
                </c:pt>
                <c:pt idx="123">
                  <c:v>88.273710180683537</c:v>
                </c:pt>
                <c:pt idx="124">
                  <c:v>88.250104909777605</c:v>
                </c:pt>
                <c:pt idx="125">
                  <c:v>88.243576205561411</c:v>
                </c:pt>
                <c:pt idx="126">
                  <c:v>88.226262626262624</c:v>
                </c:pt>
                <c:pt idx="127">
                  <c:v>88.222903102259664</c:v>
                </c:pt>
                <c:pt idx="128">
                  <c:v>88.203237698349099</c:v>
                </c:pt>
                <c:pt idx="129">
                  <c:v>88.195869238134307</c:v>
                </c:pt>
                <c:pt idx="130">
                  <c:v>88.191056910569102</c:v>
                </c:pt>
                <c:pt idx="131">
                  <c:v>88.153608777644408</c:v>
                </c:pt>
                <c:pt idx="132">
                  <c:v>88.128921146512468</c:v>
                </c:pt>
                <c:pt idx="133">
                  <c:v>88.120442248882597</c:v>
                </c:pt>
                <c:pt idx="134">
                  <c:v>88.116178067318131</c:v>
                </c:pt>
                <c:pt idx="135">
                  <c:v>88.110840666541833</c:v>
                </c:pt>
                <c:pt idx="136">
                  <c:v>88.107972063172468</c:v>
                </c:pt>
                <c:pt idx="137">
                  <c:v>88.103651354534719</c:v>
                </c:pt>
                <c:pt idx="138">
                  <c:v>88.103472126158493</c:v>
                </c:pt>
                <c:pt idx="139">
                  <c:v>88.099742046431615</c:v>
                </c:pt>
                <c:pt idx="140">
                  <c:v>88.091709528375901</c:v>
                </c:pt>
                <c:pt idx="141">
                  <c:v>88.074167720185415</c:v>
                </c:pt>
                <c:pt idx="142">
                  <c:v>88.069661458333357</c:v>
                </c:pt>
                <c:pt idx="143">
                  <c:v>88.053097345132741</c:v>
                </c:pt>
                <c:pt idx="144">
                  <c:v>88.045977011494216</c:v>
                </c:pt>
                <c:pt idx="145">
                  <c:v>87.969258054980784</c:v>
                </c:pt>
                <c:pt idx="146">
                  <c:v>87.960814642949231</c:v>
                </c:pt>
                <c:pt idx="147">
                  <c:v>87.932647333956936</c:v>
                </c:pt>
                <c:pt idx="148">
                  <c:v>87.917737789203102</c:v>
                </c:pt>
                <c:pt idx="149">
                  <c:v>87.891718895852762</c:v>
                </c:pt>
                <c:pt idx="150">
                  <c:v>87.87556904400607</c:v>
                </c:pt>
                <c:pt idx="151">
                  <c:v>87.813522355507104</c:v>
                </c:pt>
                <c:pt idx="152">
                  <c:v>87.798668233450826</c:v>
                </c:pt>
                <c:pt idx="153">
                  <c:v>87.795018907289077</c:v>
                </c:pt>
                <c:pt idx="154">
                  <c:v>87.780229479258637</c:v>
                </c:pt>
                <c:pt idx="155">
                  <c:v>87.778437778437748</c:v>
                </c:pt>
                <c:pt idx="156">
                  <c:v>87.741488347916487</c:v>
                </c:pt>
                <c:pt idx="157">
                  <c:v>87.701689747173205</c:v>
                </c:pt>
                <c:pt idx="158">
                  <c:v>87.68218754030697</c:v>
                </c:pt>
                <c:pt idx="159">
                  <c:v>87.655050206733577</c:v>
                </c:pt>
                <c:pt idx="160">
                  <c:v>87.605145967342906</c:v>
                </c:pt>
                <c:pt idx="161">
                  <c:v>87.545154703942202</c:v>
                </c:pt>
                <c:pt idx="162">
                  <c:v>87.522402818119986</c:v>
                </c:pt>
                <c:pt idx="163">
                  <c:v>87.488030641557614</c:v>
                </c:pt>
                <c:pt idx="164">
                  <c:v>87.456320038558857</c:v>
                </c:pt>
                <c:pt idx="165">
                  <c:v>87.443773293921083</c:v>
                </c:pt>
                <c:pt idx="166">
                  <c:v>87.418363426815233</c:v>
                </c:pt>
                <c:pt idx="167">
                  <c:v>87.364005767466253</c:v>
                </c:pt>
                <c:pt idx="168">
                  <c:v>87.357962342866543</c:v>
                </c:pt>
                <c:pt idx="169">
                  <c:v>87.299165245489633</c:v>
                </c:pt>
                <c:pt idx="170">
                  <c:v>87.298401052121534</c:v>
                </c:pt>
                <c:pt idx="171">
                  <c:v>87.292418772563138</c:v>
                </c:pt>
                <c:pt idx="172">
                  <c:v>87.281399046104909</c:v>
                </c:pt>
                <c:pt idx="173">
                  <c:v>87.263495133893471</c:v>
                </c:pt>
                <c:pt idx="174">
                  <c:v>87.23776223776224</c:v>
                </c:pt>
                <c:pt idx="175">
                  <c:v>87.083333333333314</c:v>
                </c:pt>
                <c:pt idx="176">
                  <c:v>87.076271186440664</c:v>
                </c:pt>
                <c:pt idx="177">
                  <c:v>87.067200712060512</c:v>
                </c:pt>
                <c:pt idx="178">
                  <c:v>87.020267356619215</c:v>
                </c:pt>
                <c:pt idx="179">
                  <c:v>86.968892261001514</c:v>
                </c:pt>
                <c:pt idx="180">
                  <c:v>86.917274638308399</c:v>
                </c:pt>
                <c:pt idx="181">
                  <c:v>86.874236874236857</c:v>
                </c:pt>
                <c:pt idx="182">
                  <c:v>86.835710512414124</c:v>
                </c:pt>
                <c:pt idx="183">
                  <c:v>86.815262561390256</c:v>
                </c:pt>
                <c:pt idx="184">
                  <c:v>86.656248808933924</c:v>
                </c:pt>
                <c:pt idx="185">
                  <c:v>86.537831641008864</c:v>
                </c:pt>
                <c:pt idx="186">
                  <c:v>86.451313037415773</c:v>
                </c:pt>
                <c:pt idx="187">
                  <c:v>86.412097476066123</c:v>
                </c:pt>
                <c:pt idx="188">
                  <c:v>86.320648502589464</c:v>
                </c:pt>
                <c:pt idx="189">
                  <c:v>86.314398943196821</c:v>
                </c:pt>
                <c:pt idx="190">
                  <c:v>86.25050586806961</c:v>
                </c:pt>
                <c:pt idx="191">
                  <c:v>86.178619352914836</c:v>
                </c:pt>
                <c:pt idx="192">
                  <c:v>86.156351791530938</c:v>
                </c:pt>
                <c:pt idx="193">
                  <c:v>86.137914803483156</c:v>
                </c:pt>
                <c:pt idx="194">
                  <c:v>86.12045760430685</c:v>
                </c:pt>
                <c:pt idx="195">
                  <c:v>86.058282208588935</c:v>
                </c:pt>
                <c:pt idx="196">
                  <c:v>86.027319294251569</c:v>
                </c:pt>
                <c:pt idx="197">
                  <c:v>86.019169329073506</c:v>
                </c:pt>
                <c:pt idx="198">
                  <c:v>85.892411827573895</c:v>
                </c:pt>
                <c:pt idx="199">
                  <c:v>85.658554709269907</c:v>
                </c:pt>
                <c:pt idx="200">
                  <c:v>85.635074145712423</c:v>
                </c:pt>
                <c:pt idx="201">
                  <c:v>85.556469620401913</c:v>
                </c:pt>
                <c:pt idx="202">
                  <c:v>85.405590807751665</c:v>
                </c:pt>
                <c:pt idx="203">
                  <c:v>85.402743580724589</c:v>
                </c:pt>
                <c:pt idx="204">
                  <c:v>85.317604355716895</c:v>
                </c:pt>
                <c:pt idx="205">
                  <c:v>85.190861631304202</c:v>
                </c:pt>
                <c:pt idx="206">
                  <c:v>84.348000803696991</c:v>
                </c:pt>
                <c:pt idx="207">
                  <c:v>84.180622009569362</c:v>
                </c:pt>
                <c:pt idx="208">
                  <c:v>82.914145234493205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144832"/>
        <c:axId val="79146368"/>
      </c:scatterChart>
      <c:valAx>
        <c:axId val="79144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/>
                  <a:t>Deprivation score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79146368"/>
        <c:crosses val="autoZero"/>
        <c:crossBetween val="midCat"/>
      </c:valAx>
      <c:valAx>
        <c:axId val="79146368"/>
        <c:scaling>
          <c:orientation val="minMax"/>
          <c:max val="100"/>
          <c:min val="8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CHD % BP &lt;150/90mmHg</a:t>
                </a:r>
              </a:p>
            </c:rich>
          </c:tx>
          <c:layout/>
          <c:overlay val="0"/>
        </c:title>
        <c:numFmt formatCode="#,##0_ ;[Red]\-#,##0\ 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791448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/>
              <a:t>% Diabetes </a:t>
            </a:r>
            <a:r>
              <a:rPr lang="en-US" sz="2800" b="1" dirty="0"/>
              <a:t>BP &lt;</a:t>
            </a:r>
            <a:r>
              <a:rPr lang="en-US" sz="2800" b="1" dirty="0" smtClean="0"/>
              <a:t>140/80mmHg </a:t>
            </a:r>
          </a:p>
          <a:p>
            <a:pPr algn="l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dirty="0" smtClean="0"/>
              <a:t>QOF 2014/15 no exceptions. CCGS in</a:t>
            </a:r>
            <a:r>
              <a:rPr lang="en-US" sz="2400" b="0" baseline="0" dirty="0" smtClean="0"/>
              <a:t> E</a:t>
            </a:r>
            <a:r>
              <a:rPr lang="en-US" sz="2400" b="0" dirty="0" smtClean="0"/>
              <a:t>ngland</a:t>
            </a:r>
            <a:endParaRPr lang="en-US" sz="2400" b="0" dirty="0"/>
          </a:p>
          <a:p>
            <a:pPr algn="l"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sz="2400" dirty="0"/>
          </a:p>
        </c:rich>
      </c:tx>
      <c:layout>
        <c:manualLayout>
          <c:xMode val="edge"/>
          <c:yMode val="edge"/>
          <c:x val="0.19137943175328201"/>
          <c:y val="3.57939219458128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55274993418"/>
          <c:y val="0.22145678732604501"/>
          <c:w val="0.83524497390256403"/>
          <c:h val="0.609234313336731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Sheet1!$G$2:$G$210</c:f>
              <c:numCache>
                <c:formatCode>#.00</c:formatCode>
                <c:ptCount val="209"/>
                <c:pt idx="0">
                  <c:v>5.1818133700312297</c:v>
                </c:pt>
                <c:pt idx="1">
                  <c:v>0</c:v>
                </c:pt>
                <c:pt idx="2">
                  <c:v>6.3937597335858598</c:v>
                </c:pt>
                <c:pt idx="3">
                  <c:v>3.6767922235723001</c:v>
                </c:pt>
                <c:pt idx="4">
                  <c:v>14.2730182834758</c:v>
                </c:pt>
                <c:pt idx="5">
                  <c:v>27.326166058598101</c:v>
                </c:pt>
                <c:pt idx="6">
                  <c:v>9.3720883389853693</c:v>
                </c:pt>
                <c:pt idx="7">
                  <c:v>11.209915577073</c:v>
                </c:pt>
                <c:pt idx="8">
                  <c:v>19.742973133710901</c:v>
                </c:pt>
                <c:pt idx="9">
                  <c:v>30.277888250433101</c:v>
                </c:pt>
                <c:pt idx="10">
                  <c:v>51.900657323576802</c:v>
                </c:pt>
                <c:pt idx="11">
                  <c:v>14.007240841825499</c:v>
                </c:pt>
                <c:pt idx="12">
                  <c:v>0</c:v>
                </c:pt>
                <c:pt idx="13">
                  <c:v>5.4063209725747701</c:v>
                </c:pt>
                <c:pt idx="14">
                  <c:v>2.7875285338924001</c:v>
                </c:pt>
                <c:pt idx="15">
                  <c:v>11.2897511870146</c:v>
                </c:pt>
                <c:pt idx="16">
                  <c:v>0.58519060021526803</c:v>
                </c:pt>
                <c:pt idx="17">
                  <c:v>36.516714259330293</c:v>
                </c:pt>
                <c:pt idx="18">
                  <c:v>16.012151605747899</c:v>
                </c:pt>
                <c:pt idx="19">
                  <c:v>5.9014804574166604</c:v>
                </c:pt>
                <c:pt idx="20">
                  <c:v>8.4006299893457701</c:v>
                </c:pt>
                <c:pt idx="21">
                  <c:v>1.2978187057636601</c:v>
                </c:pt>
                <c:pt idx="22">
                  <c:v>26.064498192938601</c:v>
                </c:pt>
                <c:pt idx="23">
                  <c:v>20.938089828603001</c:v>
                </c:pt>
                <c:pt idx="24">
                  <c:v>0</c:v>
                </c:pt>
                <c:pt idx="25">
                  <c:v>2.538832102366829</c:v>
                </c:pt>
                <c:pt idx="26">
                  <c:v>52.657464924874603</c:v>
                </c:pt>
                <c:pt idx="27">
                  <c:v>22.011372125238399</c:v>
                </c:pt>
                <c:pt idx="28">
                  <c:v>57.304026078358703</c:v>
                </c:pt>
                <c:pt idx="29">
                  <c:v>6.1219186980751488</c:v>
                </c:pt>
                <c:pt idx="30">
                  <c:v>0</c:v>
                </c:pt>
                <c:pt idx="31">
                  <c:v>54.7391124750839</c:v>
                </c:pt>
                <c:pt idx="32">
                  <c:v>19.38210557457419</c:v>
                </c:pt>
                <c:pt idx="33">
                  <c:v>7.8210778382096287</c:v>
                </c:pt>
                <c:pt idx="34">
                  <c:v>4.5313737162408199</c:v>
                </c:pt>
                <c:pt idx="35">
                  <c:v>0</c:v>
                </c:pt>
                <c:pt idx="36">
                  <c:v>12.6564856492628</c:v>
                </c:pt>
                <c:pt idx="37">
                  <c:v>52.003498145658902</c:v>
                </c:pt>
                <c:pt idx="38">
                  <c:v>66.716201025416098</c:v>
                </c:pt>
                <c:pt idx="39">
                  <c:v>8.1936558255251697</c:v>
                </c:pt>
                <c:pt idx="40">
                  <c:v>17.634192443121101</c:v>
                </c:pt>
                <c:pt idx="41">
                  <c:v>36.609606705351403</c:v>
                </c:pt>
                <c:pt idx="42">
                  <c:v>16.403607338103502</c:v>
                </c:pt>
                <c:pt idx="43">
                  <c:v>11.7939625810666</c:v>
                </c:pt>
                <c:pt idx="44">
                  <c:v>11.6829704974182</c:v>
                </c:pt>
                <c:pt idx="45">
                  <c:v>33.646689761554804</c:v>
                </c:pt>
                <c:pt idx="46">
                  <c:v>11.0315170449325</c:v>
                </c:pt>
                <c:pt idx="47">
                  <c:v>34.721250417128601</c:v>
                </c:pt>
                <c:pt idx="48">
                  <c:v>0</c:v>
                </c:pt>
                <c:pt idx="49">
                  <c:v>23.594661323219</c:v>
                </c:pt>
                <c:pt idx="50">
                  <c:v>88.1849876699182</c:v>
                </c:pt>
                <c:pt idx="51">
                  <c:v>17.2014023923163</c:v>
                </c:pt>
                <c:pt idx="52">
                  <c:v>41.575563857921601</c:v>
                </c:pt>
                <c:pt idx="53">
                  <c:v>0.69384886601867701</c:v>
                </c:pt>
                <c:pt idx="54">
                  <c:v>1.42492960961875</c:v>
                </c:pt>
                <c:pt idx="55">
                  <c:v>3.6400744243993999</c:v>
                </c:pt>
                <c:pt idx="56">
                  <c:v>28.562510901196099</c:v>
                </c:pt>
                <c:pt idx="57">
                  <c:v>20.911179891202401</c:v>
                </c:pt>
                <c:pt idx="58">
                  <c:v>0</c:v>
                </c:pt>
                <c:pt idx="59">
                  <c:v>75.176341782981453</c:v>
                </c:pt>
                <c:pt idx="60">
                  <c:v>11.333289373907901</c:v>
                </c:pt>
                <c:pt idx="61">
                  <c:v>0.87505330490405098</c:v>
                </c:pt>
                <c:pt idx="62">
                  <c:v>2.0114677359820101</c:v>
                </c:pt>
                <c:pt idx="63">
                  <c:v>31.4880474122998</c:v>
                </c:pt>
                <c:pt idx="64">
                  <c:v>7.74198019722804</c:v>
                </c:pt>
                <c:pt idx="65">
                  <c:v>2.0472239527678</c:v>
                </c:pt>
                <c:pt idx="66">
                  <c:v>23.146569967627201</c:v>
                </c:pt>
                <c:pt idx="67">
                  <c:v>24.541358274684399</c:v>
                </c:pt>
                <c:pt idx="68">
                  <c:v>51.571904013934493</c:v>
                </c:pt>
                <c:pt idx="69">
                  <c:v>40.947087809026392</c:v>
                </c:pt>
                <c:pt idx="70">
                  <c:v>1.47181030821222</c:v>
                </c:pt>
                <c:pt idx="71">
                  <c:v>2.6660653392038491</c:v>
                </c:pt>
                <c:pt idx="72">
                  <c:v>0</c:v>
                </c:pt>
                <c:pt idx="73">
                  <c:v>25.8977317661423</c:v>
                </c:pt>
                <c:pt idx="74">
                  <c:v>2.4908875229159899</c:v>
                </c:pt>
                <c:pt idx="75">
                  <c:v>3.9555687022511501</c:v>
                </c:pt>
                <c:pt idx="76">
                  <c:v>17.464340018825599</c:v>
                </c:pt>
                <c:pt idx="77">
                  <c:v>14.7738033987279</c:v>
                </c:pt>
                <c:pt idx="78">
                  <c:v>43.5939831121091</c:v>
                </c:pt>
                <c:pt idx="79">
                  <c:v>5.7185483959599503</c:v>
                </c:pt>
                <c:pt idx="80">
                  <c:v>0</c:v>
                </c:pt>
                <c:pt idx="81">
                  <c:v>35.977583211256089</c:v>
                </c:pt>
                <c:pt idx="82">
                  <c:v>2.0418144354142589</c:v>
                </c:pt>
                <c:pt idx="83">
                  <c:v>53.491652388731701</c:v>
                </c:pt>
                <c:pt idx="84">
                  <c:v>11.7986988444001</c:v>
                </c:pt>
                <c:pt idx="85">
                  <c:v>6.0314061384725202</c:v>
                </c:pt>
                <c:pt idx="86">
                  <c:v>19.974776585577288</c:v>
                </c:pt>
                <c:pt idx="87">
                  <c:v>4.8313794350049104</c:v>
                </c:pt>
                <c:pt idx="88">
                  <c:v>16.714825377764399</c:v>
                </c:pt>
                <c:pt idx="89">
                  <c:v>36.231829721594387</c:v>
                </c:pt>
                <c:pt idx="90">
                  <c:v>24.9310857543813</c:v>
                </c:pt>
                <c:pt idx="91">
                  <c:v>0.97450636915593802</c:v>
                </c:pt>
                <c:pt idx="92">
                  <c:v>22.680278546633101</c:v>
                </c:pt>
                <c:pt idx="93">
                  <c:v>33.336300860841</c:v>
                </c:pt>
                <c:pt idx="94">
                  <c:v>27.972750887981789</c:v>
                </c:pt>
                <c:pt idx="95">
                  <c:v>1.29623270279029</c:v>
                </c:pt>
                <c:pt idx="96">
                  <c:v>27.352538765582199</c:v>
                </c:pt>
                <c:pt idx="97">
                  <c:v>63.470784237468102</c:v>
                </c:pt>
                <c:pt idx="98">
                  <c:v>10.6801307637107</c:v>
                </c:pt>
                <c:pt idx="99">
                  <c:v>11.2708236674166</c:v>
                </c:pt>
                <c:pt idx="100">
                  <c:v>1.3855369325484701</c:v>
                </c:pt>
                <c:pt idx="101">
                  <c:v>1.47855111880331</c:v>
                </c:pt>
                <c:pt idx="102">
                  <c:v>27.671792415069</c:v>
                </c:pt>
                <c:pt idx="103">
                  <c:v>9.77677728452473</c:v>
                </c:pt>
                <c:pt idx="104">
                  <c:v>22.205017964251901</c:v>
                </c:pt>
                <c:pt idx="105">
                  <c:v>24.1330182778511</c:v>
                </c:pt>
                <c:pt idx="106">
                  <c:v>9.2363215450986491</c:v>
                </c:pt>
                <c:pt idx="107">
                  <c:v>1.1469988896074601</c:v>
                </c:pt>
                <c:pt idx="108">
                  <c:v>0.58153716029473401</c:v>
                </c:pt>
                <c:pt idx="109">
                  <c:v>45.065061262064297</c:v>
                </c:pt>
                <c:pt idx="110">
                  <c:v>32.594545322269298</c:v>
                </c:pt>
                <c:pt idx="111">
                  <c:v>17.2012969798316</c:v>
                </c:pt>
                <c:pt idx="112">
                  <c:v>49.923630809513398</c:v>
                </c:pt>
                <c:pt idx="113">
                  <c:v>8.8841477373896698</c:v>
                </c:pt>
                <c:pt idx="114">
                  <c:v>7.1966042191514186</c:v>
                </c:pt>
                <c:pt idx="115">
                  <c:v>53.618518772422902</c:v>
                </c:pt>
                <c:pt idx="116">
                  <c:v>52.490029387069697</c:v>
                </c:pt>
                <c:pt idx="117">
                  <c:v>33.239507116350801</c:v>
                </c:pt>
                <c:pt idx="118">
                  <c:v>25.401348957141501</c:v>
                </c:pt>
                <c:pt idx="119">
                  <c:v>5.104275327043589</c:v>
                </c:pt>
                <c:pt idx="120">
                  <c:v>9.8487716875654172</c:v>
                </c:pt>
                <c:pt idx="121">
                  <c:v>0.47793136875486097</c:v>
                </c:pt>
                <c:pt idx="122">
                  <c:v>5.0329792054780702</c:v>
                </c:pt>
                <c:pt idx="123">
                  <c:v>14.4570329029837</c:v>
                </c:pt>
                <c:pt idx="124">
                  <c:v>38.288834322775799</c:v>
                </c:pt>
                <c:pt idx="125">
                  <c:v>14.037639952857999</c:v>
                </c:pt>
                <c:pt idx="126">
                  <c:v>20.721602782364702</c:v>
                </c:pt>
                <c:pt idx="127">
                  <c:v>40.833128847837202</c:v>
                </c:pt>
                <c:pt idx="128">
                  <c:v>49.034636849118797</c:v>
                </c:pt>
                <c:pt idx="129">
                  <c:v>0</c:v>
                </c:pt>
                <c:pt idx="130">
                  <c:v>35.546858532061101</c:v>
                </c:pt>
                <c:pt idx="131">
                  <c:v>19.645784334687502</c:v>
                </c:pt>
                <c:pt idx="132">
                  <c:v>11.735607485003101</c:v>
                </c:pt>
                <c:pt idx="133">
                  <c:v>37.004747173998993</c:v>
                </c:pt>
                <c:pt idx="134">
                  <c:v>29.187439044313891</c:v>
                </c:pt>
                <c:pt idx="135">
                  <c:v>4.0339332256266802</c:v>
                </c:pt>
                <c:pt idx="136">
                  <c:v>0</c:v>
                </c:pt>
                <c:pt idx="137">
                  <c:v>47.0287027859207</c:v>
                </c:pt>
                <c:pt idx="138">
                  <c:v>24.7530694072777</c:v>
                </c:pt>
                <c:pt idx="139">
                  <c:v>7.6259839070966384</c:v>
                </c:pt>
                <c:pt idx="140">
                  <c:v>17.2091106737583</c:v>
                </c:pt>
                <c:pt idx="141">
                  <c:v>14.5565277519215</c:v>
                </c:pt>
                <c:pt idx="142">
                  <c:v>7.063913457033749</c:v>
                </c:pt>
                <c:pt idx="143">
                  <c:v>0</c:v>
                </c:pt>
                <c:pt idx="144">
                  <c:v>22.634657500069299</c:v>
                </c:pt>
                <c:pt idx="145">
                  <c:v>52.408386533345087</c:v>
                </c:pt>
                <c:pt idx="146">
                  <c:v>15.258697499015801</c:v>
                </c:pt>
                <c:pt idx="147">
                  <c:v>5.5041728386141093</c:v>
                </c:pt>
                <c:pt idx="148">
                  <c:v>48.817744963879989</c:v>
                </c:pt>
                <c:pt idx="149">
                  <c:v>0.95643402055355897</c:v>
                </c:pt>
                <c:pt idx="150">
                  <c:v>6.1024343134969481</c:v>
                </c:pt>
                <c:pt idx="151">
                  <c:v>10.393712740925</c:v>
                </c:pt>
                <c:pt idx="152">
                  <c:v>15.9852248121258</c:v>
                </c:pt>
                <c:pt idx="153">
                  <c:v>0</c:v>
                </c:pt>
                <c:pt idx="154">
                  <c:v>15.870561872486</c:v>
                </c:pt>
                <c:pt idx="155">
                  <c:v>18.918859677963791</c:v>
                </c:pt>
                <c:pt idx="156">
                  <c:v>27.8678573698595</c:v>
                </c:pt>
                <c:pt idx="157">
                  <c:v>9.4595575209906535</c:v>
                </c:pt>
                <c:pt idx="158">
                  <c:v>7.8266252015434601</c:v>
                </c:pt>
                <c:pt idx="159">
                  <c:v>0.46987367524602602</c:v>
                </c:pt>
                <c:pt idx="160">
                  <c:v>16.724490310859899</c:v>
                </c:pt>
                <c:pt idx="161">
                  <c:v>40.107661627186189</c:v>
                </c:pt>
                <c:pt idx="162">
                  <c:v>13.3596183861646</c:v>
                </c:pt>
                <c:pt idx="163">
                  <c:v>44.244825677919202</c:v>
                </c:pt>
                <c:pt idx="164">
                  <c:v>50.702402814260402</c:v>
                </c:pt>
                <c:pt idx="165">
                  <c:v>11.0661764705882</c:v>
                </c:pt>
                <c:pt idx="166">
                  <c:v>41.372623519628391</c:v>
                </c:pt>
                <c:pt idx="167">
                  <c:v>8.5826374404192691</c:v>
                </c:pt>
                <c:pt idx="168">
                  <c:v>7.2753911396719104</c:v>
                </c:pt>
                <c:pt idx="169">
                  <c:v>9.7681858390994005</c:v>
                </c:pt>
                <c:pt idx="170">
                  <c:v>9.6029552070846727</c:v>
                </c:pt>
                <c:pt idx="171">
                  <c:v>36.593964257262392</c:v>
                </c:pt>
                <c:pt idx="172">
                  <c:v>12.731713128425101</c:v>
                </c:pt>
                <c:pt idx="173">
                  <c:v>32.748741100885603</c:v>
                </c:pt>
                <c:pt idx="174">
                  <c:v>16.792973363232601</c:v>
                </c:pt>
                <c:pt idx="175">
                  <c:v>6.3769871413222701</c:v>
                </c:pt>
                <c:pt idx="176">
                  <c:v>15.4626782573486</c:v>
                </c:pt>
                <c:pt idx="177">
                  <c:v>4.5841737225231096</c:v>
                </c:pt>
                <c:pt idx="178">
                  <c:v>18.6445600871354</c:v>
                </c:pt>
                <c:pt idx="179">
                  <c:v>0</c:v>
                </c:pt>
                <c:pt idx="180">
                  <c:v>5.9975498774938796</c:v>
                </c:pt>
                <c:pt idx="181">
                  <c:v>31.624556176985799</c:v>
                </c:pt>
                <c:pt idx="182">
                  <c:v>28.6594206216215</c:v>
                </c:pt>
                <c:pt idx="183">
                  <c:v>64.475718026783554</c:v>
                </c:pt>
                <c:pt idx="184">
                  <c:v>5.8645890391212783</c:v>
                </c:pt>
                <c:pt idx="185">
                  <c:v>0.51925406414677999</c:v>
                </c:pt>
                <c:pt idx="186">
                  <c:v>1.6523269456394201</c:v>
                </c:pt>
                <c:pt idx="187">
                  <c:v>12.827891805830999</c:v>
                </c:pt>
                <c:pt idx="188">
                  <c:v>26.727221618999899</c:v>
                </c:pt>
                <c:pt idx="189">
                  <c:v>23.828540486182291</c:v>
                </c:pt>
                <c:pt idx="190">
                  <c:v>36.378141431118493</c:v>
                </c:pt>
                <c:pt idx="191">
                  <c:v>48.141939482729498</c:v>
                </c:pt>
                <c:pt idx="192">
                  <c:v>16.323837002802001</c:v>
                </c:pt>
                <c:pt idx="193">
                  <c:v>29.1091275189067</c:v>
                </c:pt>
                <c:pt idx="194">
                  <c:v>18.868604913229699</c:v>
                </c:pt>
                <c:pt idx="195">
                  <c:v>59.798815919307103</c:v>
                </c:pt>
                <c:pt idx="196">
                  <c:v>45.733858941991102</c:v>
                </c:pt>
                <c:pt idx="197">
                  <c:v>38.073087205043578</c:v>
                </c:pt>
                <c:pt idx="198">
                  <c:v>0</c:v>
                </c:pt>
                <c:pt idx="199">
                  <c:v>45.834355249504803</c:v>
                </c:pt>
                <c:pt idx="200">
                  <c:v>19.5172906406587</c:v>
                </c:pt>
                <c:pt idx="201">
                  <c:v>30.3266702231148</c:v>
                </c:pt>
                <c:pt idx="202">
                  <c:v>0</c:v>
                </c:pt>
                <c:pt idx="203">
                  <c:v>83.755937901962483</c:v>
                </c:pt>
                <c:pt idx="204">
                  <c:v>13.510920536090101</c:v>
                </c:pt>
                <c:pt idx="205">
                  <c:v>37.441492506746677</c:v>
                </c:pt>
                <c:pt idx="206">
                  <c:v>77.397843086673106</c:v>
                </c:pt>
                <c:pt idx="207">
                  <c:v>13.0874659823179</c:v>
                </c:pt>
                <c:pt idx="208">
                  <c:v>69.710231442226899</c:v>
                </c:pt>
              </c:numCache>
            </c:numRef>
          </c:xVal>
          <c:yVal>
            <c:numRef>
              <c:f>Sheet1!$H$2:$H$210</c:f>
              <c:numCache>
                <c:formatCode>General</c:formatCode>
                <c:ptCount val="209"/>
              </c:numCache>
            </c:numRef>
          </c:yVal>
          <c:smooth val="0"/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Stafford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8"/>
              <c:layout>
                <c:manualLayout>
                  <c:x val="-2.2222222222222299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HG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8"/>
              <c:layout>
                <c:manualLayout>
                  <c:x val="-8.6111111111111097E-2"/>
                  <c:y val="9.72222222222220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 Manch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0"/>
              <c:layout>
                <c:manualLayout>
                  <c:x val="-2.5000000000000099E-2"/>
                  <c:y val="-4.62962962962963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Bradford Cty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9"/>
              <c:layout>
                <c:manualLayout>
                  <c:x val="-1.94444444444444E-2"/>
                  <c:y val="6.9444444444444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 Manch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4"/>
              <c:layout>
                <c:manualLayout>
                  <c:x val="-2.5000000000000001E-2"/>
                  <c:y val="4.629629629629630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7"/>
              <c:layout>
                <c:manualLayout>
                  <c:x val="-2.7777777777777801E-3"/>
                  <c:y val="-4.1666666666666699E-2"/>
                </c:manualLayout>
              </c:layout>
              <c:tx>
                <c:rich>
                  <a:bodyPr rot="0" spcFirstLastPara="1" vertOverflow="ellipsis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 sz="1400" b="1"/>
                  </a:p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Sandwell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15"/>
              <c:layout>
                <c:manualLayout>
                  <c:x val="-2.58725316403512E-2"/>
                  <c:y val="-1.13193190300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WF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I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B&amp;D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64446001841391E-2"/>
                      <c:h val="0.16311445014327339"/>
                    </c:manualLayout>
                  </c15:layout>
                </c:ext>
              </c:extLst>
            </c:dLbl>
            <c:dLbl>
              <c:idx val="138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3"/>
              <c:layout/>
              <c:tx>
                <c:rich>
                  <a:bodyPr/>
                  <a:lstStyle/>
                  <a:p>
                    <a:r>
                      <a:rPr lang="en-US"/>
                      <a:t>Liverpool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3"/>
              <c:layout/>
              <c:tx>
                <c:rich>
                  <a:bodyPr/>
                  <a:lstStyle/>
                  <a:p>
                    <a:r>
                      <a:rPr lang="en-US"/>
                      <a:t>Newham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6"/>
              <c:layout>
                <c:manualLayout>
                  <c:x val="-1.0185067526416E-16"/>
                  <c:y val="-5.55555555555554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C&amp;Hackney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7"/>
              <c:layout/>
              <c:tx>
                <c:rich>
                  <a:bodyPr/>
                  <a:lstStyle/>
                  <a:p>
                    <a:r>
                      <a:rPr lang="en-US"/>
                      <a:t>Slough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8"/>
              <c:layout>
                <c:manualLayout>
                  <c:x val="-5.83333333333333E-2"/>
                  <c:y val="-6.01851851851852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THamlets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Sheet1!$G$2:$G$210</c:f>
              <c:numCache>
                <c:formatCode>#.00</c:formatCode>
                <c:ptCount val="209"/>
                <c:pt idx="0">
                  <c:v>5.1818133700312297</c:v>
                </c:pt>
                <c:pt idx="1">
                  <c:v>0</c:v>
                </c:pt>
                <c:pt idx="2">
                  <c:v>6.3937597335858598</c:v>
                </c:pt>
                <c:pt idx="3">
                  <c:v>3.6767922235723001</c:v>
                </c:pt>
                <c:pt idx="4">
                  <c:v>14.2730182834758</c:v>
                </c:pt>
                <c:pt idx="5">
                  <c:v>27.326166058598101</c:v>
                </c:pt>
                <c:pt idx="6">
                  <c:v>9.3720883389853693</c:v>
                </c:pt>
                <c:pt idx="7">
                  <c:v>11.209915577073</c:v>
                </c:pt>
                <c:pt idx="8">
                  <c:v>19.742973133710901</c:v>
                </c:pt>
                <c:pt idx="9">
                  <c:v>30.277888250433101</c:v>
                </c:pt>
                <c:pt idx="10">
                  <c:v>51.900657323576802</c:v>
                </c:pt>
                <c:pt idx="11">
                  <c:v>14.007240841825499</c:v>
                </c:pt>
                <c:pt idx="12">
                  <c:v>0</c:v>
                </c:pt>
                <c:pt idx="13">
                  <c:v>5.4063209725747701</c:v>
                </c:pt>
                <c:pt idx="14">
                  <c:v>2.7875285338924001</c:v>
                </c:pt>
                <c:pt idx="15">
                  <c:v>11.2897511870146</c:v>
                </c:pt>
                <c:pt idx="16">
                  <c:v>0.58519060021526803</c:v>
                </c:pt>
                <c:pt idx="17">
                  <c:v>36.516714259330293</c:v>
                </c:pt>
                <c:pt idx="18">
                  <c:v>16.012151605747899</c:v>
                </c:pt>
                <c:pt idx="19">
                  <c:v>5.9014804574166604</c:v>
                </c:pt>
                <c:pt idx="20">
                  <c:v>8.4006299893457701</c:v>
                </c:pt>
                <c:pt idx="21">
                  <c:v>1.2978187057636601</c:v>
                </c:pt>
                <c:pt idx="22">
                  <c:v>26.064498192938601</c:v>
                </c:pt>
                <c:pt idx="23">
                  <c:v>20.938089828603001</c:v>
                </c:pt>
                <c:pt idx="24">
                  <c:v>0</c:v>
                </c:pt>
                <c:pt idx="25">
                  <c:v>2.538832102366829</c:v>
                </c:pt>
                <c:pt idx="26">
                  <c:v>52.657464924874603</c:v>
                </c:pt>
                <c:pt idx="27">
                  <c:v>22.011372125238399</c:v>
                </c:pt>
                <c:pt idx="28">
                  <c:v>57.304026078358703</c:v>
                </c:pt>
                <c:pt idx="29">
                  <c:v>6.1219186980751488</c:v>
                </c:pt>
                <c:pt idx="30">
                  <c:v>0</c:v>
                </c:pt>
                <c:pt idx="31">
                  <c:v>54.7391124750839</c:v>
                </c:pt>
                <c:pt idx="32">
                  <c:v>19.38210557457419</c:v>
                </c:pt>
                <c:pt idx="33">
                  <c:v>7.8210778382096287</c:v>
                </c:pt>
                <c:pt idx="34">
                  <c:v>4.5313737162408199</c:v>
                </c:pt>
                <c:pt idx="35">
                  <c:v>0</c:v>
                </c:pt>
                <c:pt idx="36">
                  <c:v>12.6564856492628</c:v>
                </c:pt>
                <c:pt idx="37">
                  <c:v>52.003498145658902</c:v>
                </c:pt>
                <c:pt idx="38">
                  <c:v>66.716201025416098</c:v>
                </c:pt>
                <c:pt idx="39">
                  <c:v>8.1936558255251697</c:v>
                </c:pt>
                <c:pt idx="40">
                  <c:v>17.634192443121101</c:v>
                </c:pt>
                <c:pt idx="41">
                  <c:v>36.609606705351403</c:v>
                </c:pt>
                <c:pt idx="42">
                  <c:v>16.403607338103502</c:v>
                </c:pt>
                <c:pt idx="43">
                  <c:v>11.7939625810666</c:v>
                </c:pt>
                <c:pt idx="44">
                  <c:v>11.6829704974182</c:v>
                </c:pt>
                <c:pt idx="45">
                  <c:v>33.646689761554804</c:v>
                </c:pt>
                <c:pt idx="46">
                  <c:v>11.0315170449325</c:v>
                </c:pt>
                <c:pt idx="47">
                  <c:v>34.721250417128601</c:v>
                </c:pt>
                <c:pt idx="48">
                  <c:v>0</c:v>
                </c:pt>
                <c:pt idx="49">
                  <c:v>23.594661323219</c:v>
                </c:pt>
                <c:pt idx="50">
                  <c:v>88.1849876699182</c:v>
                </c:pt>
                <c:pt idx="51">
                  <c:v>17.2014023923163</c:v>
                </c:pt>
                <c:pt idx="52">
                  <c:v>41.575563857921601</c:v>
                </c:pt>
                <c:pt idx="53">
                  <c:v>0.69384886601867701</c:v>
                </c:pt>
                <c:pt idx="54">
                  <c:v>1.42492960961875</c:v>
                </c:pt>
                <c:pt idx="55">
                  <c:v>3.6400744243993999</c:v>
                </c:pt>
                <c:pt idx="56">
                  <c:v>28.562510901196099</c:v>
                </c:pt>
                <c:pt idx="57">
                  <c:v>20.911179891202401</c:v>
                </c:pt>
                <c:pt idx="58">
                  <c:v>0</c:v>
                </c:pt>
                <c:pt idx="59">
                  <c:v>75.176341782981453</c:v>
                </c:pt>
                <c:pt idx="60">
                  <c:v>11.333289373907901</c:v>
                </c:pt>
                <c:pt idx="61">
                  <c:v>0.87505330490405098</c:v>
                </c:pt>
                <c:pt idx="62">
                  <c:v>2.0114677359820101</c:v>
                </c:pt>
                <c:pt idx="63">
                  <c:v>31.4880474122998</c:v>
                </c:pt>
                <c:pt idx="64">
                  <c:v>7.74198019722804</c:v>
                </c:pt>
                <c:pt idx="65">
                  <c:v>2.0472239527678</c:v>
                </c:pt>
                <c:pt idx="66">
                  <c:v>23.146569967627201</c:v>
                </c:pt>
                <c:pt idx="67">
                  <c:v>24.541358274684399</c:v>
                </c:pt>
                <c:pt idx="68">
                  <c:v>51.571904013934493</c:v>
                </c:pt>
                <c:pt idx="69">
                  <c:v>40.947087809026392</c:v>
                </c:pt>
                <c:pt idx="70">
                  <c:v>1.47181030821222</c:v>
                </c:pt>
                <c:pt idx="71">
                  <c:v>2.6660653392038491</c:v>
                </c:pt>
                <c:pt idx="72">
                  <c:v>0</c:v>
                </c:pt>
                <c:pt idx="73">
                  <c:v>25.8977317661423</c:v>
                </c:pt>
                <c:pt idx="74">
                  <c:v>2.4908875229159899</c:v>
                </c:pt>
                <c:pt idx="75">
                  <c:v>3.9555687022511501</c:v>
                </c:pt>
                <c:pt idx="76">
                  <c:v>17.464340018825599</c:v>
                </c:pt>
                <c:pt idx="77">
                  <c:v>14.7738033987279</c:v>
                </c:pt>
                <c:pt idx="78">
                  <c:v>43.5939831121091</c:v>
                </c:pt>
                <c:pt idx="79">
                  <c:v>5.7185483959599503</c:v>
                </c:pt>
                <c:pt idx="80">
                  <c:v>0</c:v>
                </c:pt>
                <c:pt idx="81">
                  <c:v>35.977583211256089</c:v>
                </c:pt>
                <c:pt idx="82">
                  <c:v>2.0418144354142589</c:v>
                </c:pt>
                <c:pt idx="83">
                  <c:v>53.491652388731701</c:v>
                </c:pt>
                <c:pt idx="84">
                  <c:v>11.7986988444001</c:v>
                </c:pt>
                <c:pt idx="85">
                  <c:v>6.0314061384725202</c:v>
                </c:pt>
                <c:pt idx="86">
                  <c:v>19.974776585577288</c:v>
                </c:pt>
                <c:pt idx="87">
                  <c:v>4.8313794350049104</c:v>
                </c:pt>
                <c:pt idx="88">
                  <c:v>16.714825377764399</c:v>
                </c:pt>
                <c:pt idx="89">
                  <c:v>36.231829721594387</c:v>
                </c:pt>
                <c:pt idx="90">
                  <c:v>24.9310857543813</c:v>
                </c:pt>
                <c:pt idx="91">
                  <c:v>0.97450636915593802</c:v>
                </c:pt>
                <c:pt idx="92">
                  <c:v>22.680278546633101</c:v>
                </c:pt>
                <c:pt idx="93">
                  <c:v>33.336300860841</c:v>
                </c:pt>
                <c:pt idx="94">
                  <c:v>27.972750887981789</c:v>
                </c:pt>
                <c:pt idx="95">
                  <c:v>1.29623270279029</c:v>
                </c:pt>
                <c:pt idx="96">
                  <c:v>27.352538765582199</c:v>
                </c:pt>
                <c:pt idx="97">
                  <c:v>63.470784237468102</c:v>
                </c:pt>
                <c:pt idx="98">
                  <c:v>10.6801307637107</c:v>
                </c:pt>
                <c:pt idx="99">
                  <c:v>11.2708236674166</c:v>
                </c:pt>
                <c:pt idx="100">
                  <c:v>1.3855369325484701</c:v>
                </c:pt>
                <c:pt idx="101">
                  <c:v>1.47855111880331</c:v>
                </c:pt>
                <c:pt idx="102">
                  <c:v>27.671792415069</c:v>
                </c:pt>
                <c:pt idx="103">
                  <c:v>9.77677728452473</c:v>
                </c:pt>
                <c:pt idx="104">
                  <c:v>22.205017964251901</c:v>
                </c:pt>
                <c:pt idx="105">
                  <c:v>24.1330182778511</c:v>
                </c:pt>
                <c:pt idx="106">
                  <c:v>9.2363215450986491</c:v>
                </c:pt>
                <c:pt idx="107">
                  <c:v>1.1469988896074601</c:v>
                </c:pt>
                <c:pt idx="108">
                  <c:v>0.58153716029473401</c:v>
                </c:pt>
                <c:pt idx="109">
                  <c:v>45.065061262064297</c:v>
                </c:pt>
                <c:pt idx="110">
                  <c:v>32.594545322269298</c:v>
                </c:pt>
                <c:pt idx="111">
                  <c:v>17.2012969798316</c:v>
                </c:pt>
                <c:pt idx="112">
                  <c:v>49.923630809513398</c:v>
                </c:pt>
                <c:pt idx="113">
                  <c:v>8.8841477373896698</c:v>
                </c:pt>
                <c:pt idx="114">
                  <c:v>7.1966042191514186</c:v>
                </c:pt>
                <c:pt idx="115">
                  <c:v>53.618518772422902</c:v>
                </c:pt>
                <c:pt idx="116">
                  <c:v>52.490029387069697</c:v>
                </c:pt>
                <c:pt idx="117">
                  <c:v>33.239507116350801</c:v>
                </c:pt>
                <c:pt idx="118">
                  <c:v>25.401348957141501</c:v>
                </c:pt>
                <c:pt idx="119">
                  <c:v>5.104275327043589</c:v>
                </c:pt>
                <c:pt idx="120">
                  <c:v>9.8487716875654172</c:v>
                </c:pt>
                <c:pt idx="121">
                  <c:v>0.47793136875486097</c:v>
                </c:pt>
                <c:pt idx="122">
                  <c:v>5.0329792054780702</c:v>
                </c:pt>
                <c:pt idx="123">
                  <c:v>14.4570329029837</c:v>
                </c:pt>
                <c:pt idx="124">
                  <c:v>38.288834322775799</c:v>
                </c:pt>
                <c:pt idx="125">
                  <c:v>14.037639952857999</c:v>
                </c:pt>
                <c:pt idx="126">
                  <c:v>20.721602782364702</c:v>
                </c:pt>
                <c:pt idx="127">
                  <c:v>40.833128847837202</c:v>
                </c:pt>
                <c:pt idx="128">
                  <c:v>49.034636849118797</c:v>
                </c:pt>
                <c:pt idx="129">
                  <c:v>0</c:v>
                </c:pt>
                <c:pt idx="130">
                  <c:v>35.546858532061101</c:v>
                </c:pt>
                <c:pt idx="131">
                  <c:v>19.645784334687502</c:v>
                </c:pt>
                <c:pt idx="132">
                  <c:v>11.735607485003101</c:v>
                </c:pt>
                <c:pt idx="133">
                  <c:v>37.004747173998993</c:v>
                </c:pt>
                <c:pt idx="134">
                  <c:v>29.187439044313891</c:v>
                </c:pt>
                <c:pt idx="135">
                  <c:v>4.0339332256266802</c:v>
                </c:pt>
                <c:pt idx="136">
                  <c:v>0</c:v>
                </c:pt>
                <c:pt idx="137">
                  <c:v>47.0287027859207</c:v>
                </c:pt>
                <c:pt idx="138">
                  <c:v>24.7530694072777</c:v>
                </c:pt>
                <c:pt idx="139">
                  <c:v>7.6259839070966384</c:v>
                </c:pt>
                <c:pt idx="140">
                  <c:v>17.2091106737583</c:v>
                </c:pt>
                <c:pt idx="141">
                  <c:v>14.5565277519215</c:v>
                </c:pt>
                <c:pt idx="142">
                  <c:v>7.063913457033749</c:v>
                </c:pt>
                <c:pt idx="143">
                  <c:v>0</c:v>
                </c:pt>
                <c:pt idx="144">
                  <c:v>22.634657500069299</c:v>
                </c:pt>
                <c:pt idx="145">
                  <c:v>52.408386533345087</c:v>
                </c:pt>
                <c:pt idx="146">
                  <c:v>15.258697499015801</c:v>
                </c:pt>
                <c:pt idx="147">
                  <c:v>5.5041728386141093</c:v>
                </c:pt>
                <c:pt idx="148">
                  <c:v>48.817744963879989</c:v>
                </c:pt>
                <c:pt idx="149">
                  <c:v>0.95643402055355897</c:v>
                </c:pt>
                <c:pt idx="150">
                  <c:v>6.1024343134969481</c:v>
                </c:pt>
                <c:pt idx="151">
                  <c:v>10.393712740925</c:v>
                </c:pt>
                <c:pt idx="152">
                  <c:v>15.9852248121258</c:v>
                </c:pt>
                <c:pt idx="153">
                  <c:v>0</c:v>
                </c:pt>
                <c:pt idx="154">
                  <c:v>15.870561872486</c:v>
                </c:pt>
                <c:pt idx="155">
                  <c:v>18.918859677963791</c:v>
                </c:pt>
                <c:pt idx="156">
                  <c:v>27.8678573698595</c:v>
                </c:pt>
                <c:pt idx="157">
                  <c:v>9.4595575209906535</c:v>
                </c:pt>
                <c:pt idx="158">
                  <c:v>7.8266252015434601</c:v>
                </c:pt>
                <c:pt idx="159">
                  <c:v>0.46987367524602602</c:v>
                </c:pt>
                <c:pt idx="160">
                  <c:v>16.724490310859899</c:v>
                </c:pt>
                <c:pt idx="161">
                  <c:v>40.107661627186189</c:v>
                </c:pt>
                <c:pt idx="162">
                  <c:v>13.3596183861646</c:v>
                </c:pt>
                <c:pt idx="163">
                  <c:v>44.244825677919202</c:v>
                </c:pt>
                <c:pt idx="164">
                  <c:v>50.702402814260402</c:v>
                </c:pt>
                <c:pt idx="165">
                  <c:v>11.0661764705882</c:v>
                </c:pt>
                <c:pt idx="166">
                  <c:v>41.372623519628391</c:v>
                </c:pt>
                <c:pt idx="167">
                  <c:v>8.5826374404192691</c:v>
                </c:pt>
                <c:pt idx="168">
                  <c:v>7.2753911396719104</c:v>
                </c:pt>
                <c:pt idx="169">
                  <c:v>9.7681858390994005</c:v>
                </c:pt>
                <c:pt idx="170">
                  <c:v>9.6029552070846727</c:v>
                </c:pt>
                <c:pt idx="171">
                  <c:v>36.593964257262392</c:v>
                </c:pt>
                <c:pt idx="172">
                  <c:v>12.731713128425101</c:v>
                </c:pt>
                <c:pt idx="173">
                  <c:v>32.748741100885603</c:v>
                </c:pt>
                <c:pt idx="174">
                  <c:v>16.792973363232601</c:v>
                </c:pt>
                <c:pt idx="175">
                  <c:v>6.3769871413222701</c:v>
                </c:pt>
                <c:pt idx="176">
                  <c:v>15.4626782573486</c:v>
                </c:pt>
                <c:pt idx="177">
                  <c:v>4.5841737225231096</c:v>
                </c:pt>
                <c:pt idx="178">
                  <c:v>18.6445600871354</c:v>
                </c:pt>
                <c:pt idx="179">
                  <c:v>0</c:v>
                </c:pt>
                <c:pt idx="180">
                  <c:v>5.9975498774938796</c:v>
                </c:pt>
                <c:pt idx="181">
                  <c:v>31.624556176985799</c:v>
                </c:pt>
                <c:pt idx="182">
                  <c:v>28.6594206216215</c:v>
                </c:pt>
                <c:pt idx="183">
                  <c:v>64.475718026783554</c:v>
                </c:pt>
                <c:pt idx="184">
                  <c:v>5.8645890391212783</c:v>
                </c:pt>
                <c:pt idx="185">
                  <c:v>0.51925406414677999</c:v>
                </c:pt>
                <c:pt idx="186">
                  <c:v>1.6523269456394201</c:v>
                </c:pt>
                <c:pt idx="187">
                  <c:v>12.827891805830999</c:v>
                </c:pt>
                <c:pt idx="188">
                  <c:v>26.727221618999899</c:v>
                </c:pt>
                <c:pt idx="189">
                  <c:v>23.828540486182291</c:v>
                </c:pt>
                <c:pt idx="190">
                  <c:v>36.378141431118493</c:v>
                </c:pt>
                <c:pt idx="191">
                  <c:v>48.141939482729498</c:v>
                </c:pt>
                <c:pt idx="192">
                  <c:v>16.323837002802001</c:v>
                </c:pt>
                <c:pt idx="193">
                  <c:v>29.1091275189067</c:v>
                </c:pt>
                <c:pt idx="194">
                  <c:v>18.868604913229699</c:v>
                </c:pt>
                <c:pt idx="195">
                  <c:v>59.798815919307103</c:v>
                </c:pt>
                <c:pt idx="196">
                  <c:v>45.733858941991102</c:v>
                </c:pt>
                <c:pt idx="197">
                  <c:v>38.073087205043578</c:v>
                </c:pt>
                <c:pt idx="198">
                  <c:v>0</c:v>
                </c:pt>
                <c:pt idx="199">
                  <c:v>45.834355249504803</c:v>
                </c:pt>
                <c:pt idx="200">
                  <c:v>19.5172906406587</c:v>
                </c:pt>
                <c:pt idx="201">
                  <c:v>30.3266702231148</c:v>
                </c:pt>
                <c:pt idx="202">
                  <c:v>0</c:v>
                </c:pt>
                <c:pt idx="203">
                  <c:v>83.755937901962483</c:v>
                </c:pt>
                <c:pt idx="204">
                  <c:v>13.510920536090101</c:v>
                </c:pt>
                <c:pt idx="205">
                  <c:v>37.441492506746677</c:v>
                </c:pt>
                <c:pt idx="206">
                  <c:v>77.397843086673106</c:v>
                </c:pt>
                <c:pt idx="207">
                  <c:v>13.0874659823179</c:v>
                </c:pt>
                <c:pt idx="208">
                  <c:v>69.710231442226899</c:v>
                </c:pt>
              </c:numCache>
            </c:numRef>
          </c:xVal>
          <c:yVal>
            <c:numRef>
              <c:f>Sheet1!$I$2:$I$210</c:f>
              <c:numCache>
                <c:formatCode>#.00</c:formatCode>
                <c:ptCount val="209"/>
                <c:pt idx="0">
                  <c:v>64.443572642866485</c:v>
                </c:pt>
                <c:pt idx="1">
                  <c:v>65.200917339714806</c:v>
                </c:pt>
                <c:pt idx="2">
                  <c:v>66.300967519004828</c:v>
                </c:pt>
                <c:pt idx="3">
                  <c:v>66.367956551255929</c:v>
                </c:pt>
                <c:pt idx="4">
                  <c:v>66.395431834403951</c:v>
                </c:pt>
                <c:pt idx="5">
                  <c:v>66.708045620296375</c:v>
                </c:pt>
                <c:pt idx="6">
                  <c:v>66.841550476738064</c:v>
                </c:pt>
                <c:pt idx="7">
                  <c:v>66.886534745819176</c:v>
                </c:pt>
                <c:pt idx="8">
                  <c:v>67.001283996731644</c:v>
                </c:pt>
                <c:pt idx="9">
                  <c:v>67.030567685589503</c:v>
                </c:pt>
                <c:pt idx="10">
                  <c:v>67.045170950836038</c:v>
                </c:pt>
                <c:pt idx="11">
                  <c:v>67.056204785754034</c:v>
                </c:pt>
                <c:pt idx="12">
                  <c:v>67.093833318998875</c:v>
                </c:pt>
                <c:pt idx="13">
                  <c:v>67.112719030598868</c:v>
                </c:pt>
                <c:pt idx="14">
                  <c:v>67.154826445117251</c:v>
                </c:pt>
                <c:pt idx="15">
                  <c:v>67.200334413209319</c:v>
                </c:pt>
                <c:pt idx="16">
                  <c:v>67.44166596972488</c:v>
                </c:pt>
                <c:pt idx="17">
                  <c:v>67.721106183146361</c:v>
                </c:pt>
                <c:pt idx="18">
                  <c:v>67.724321133412033</c:v>
                </c:pt>
                <c:pt idx="19">
                  <c:v>67.775407643081792</c:v>
                </c:pt>
                <c:pt idx="20">
                  <c:v>67.785109561753004</c:v>
                </c:pt>
                <c:pt idx="21">
                  <c:v>67.866171803560832</c:v>
                </c:pt>
                <c:pt idx="22">
                  <c:v>67.874267448055406</c:v>
                </c:pt>
                <c:pt idx="23">
                  <c:v>67.883361358323398</c:v>
                </c:pt>
                <c:pt idx="24">
                  <c:v>67.957222147015045</c:v>
                </c:pt>
                <c:pt idx="25">
                  <c:v>68.048661800486599</c:v>
                </c:pt>
                <c:pt idx="26">
                  <c:v>68.082486919052002</c:v>
                </c:pt>
                <c:pt idx="27">
                  <c:v>68.095148197092684</c:v>
                </c:pt>
                <c:pt idx="28">
                  <c:v>68.163354127375598</c:v>
                </c:pt>
                <c:pt idx="29">
                  <c:v>68.388006150691922</c:v>
                </c:pt>
                <c:pt idx="30">
                  <c:v>68.390514631685164</c:v>
                </c:pt>
                <c:pt idx="31">
                  <c:v>68.399377888764732</c:v>
                </c:pt>
                <c:pt idx="32">
                  <c:v>68.406285072951732</c:v>
                </c:pt>
                <c:pt idx="33">
                  <c:v>68.478411772872406</c:v>
                </c:pt>
                <c:pt idx="34">
                  <c:v>68.550557477893108</c:v>
                </c:pt>
                <c:pt idx="35">
                  <c:v>68.561323733737524</c:v>
                </c:pt>
                <c:pt idx="36">
                  <c:v>68.657090362451953</c:v>
                </c:pt>
                <c:pt idx="37">
                  <c:v>68.662436388766693</c:v>
                </c:pt>
                <c:pt idx="38">
                  <c:v>68.948084775422899</c:v>
                </c:pt>
                <c:pt idx="39">
                  <c:v>68.9609375</c:v>
                </c:pt>
                <c:pt idx="40">
                  <c:v>68.981753972925233</c:v>
                </c:pt>
                <c:pt idx="41">
                  <c:v>68.982080177350795</c:v>
                </c:pt>
                <c:pt idx="42">
                  <c:v>69.002259163098103</c:v>
                </c:pt>
                <c:pt idx="43">
                  <c:v>69.068128425998452</c:v>
                </c:pt>
                <c:pt idx="44">
                  <c:v>69.105509703323648</c:v>
                </c:pt>
                <c:pt idx="45">
                  <c:v>69.179004037685033</c:v>
                </c:pt>
                <c:pt idx="46">
                  <c:v>69.456708363993116</c:v>
                </c:pt>
                <c:pt idx="47">
                  <c:v>69.511740588893034</c:v>
                </c:pt>
                <c:pt idx="48">
                  <c:v>69.534389033325454</c:v>
                </c:pt>
                <c:pt idx="49">
                  <c:v>69.607737775389566</c:v>
                </c:pt>
                <c:pt idx="50">
                  <c:v>69.632819040784568</c:v>
                </c:pt>
                <c:pt idx="51">
                  <c:v>69.661971830985905</c:v>
                </c:pt>
                <c:pt idx="52">
                  <c:v>69.690034330066155</c:v>
                </c:pt>
                <c:pt idx="53">
                  <c:v>69.706159155076861</c:v>
                </c:pt>
                <c:pt idx="54">
                  <c:v>69.710876548875632</c:v>
                </c:pt>
                <c:pt idx="55">
                  <c:v>69.714438932832806</c:v>
                </c:pt>
                <c:pt idx="56">
                  <c:v>69.749351771823683</c:v>
                </c:pt>
                <c:pt idx="57">
                  <c:v>69.763702460850112</c:v>
                </c:pt>
                <c:pt idx="58">
                  <c:v>69.771784232365121</c:v>
                </c:pt>
                <c:pt idx="59">
                  <c:v>69.786614936954408</c:v>
                </c:pt>
                <c:pt idx="60">
                  <c:v>69.815714864317556</c:v>
                </c:pt>
                <c:pt idx="61">
                  <c:v>69.830268741159813</c:v>
                </c:pt>
                <c:pt idx="62">
                  <c:v>69.833708261655858</c:v>
                </c:pt>
                <c:pt idx="63">
                  <c:v>69.834254143646433</c:v>
                </c:pt>
                <c:pt idx="64">
                  <c:v>69.837663995099305</c:v>
                </c:pt>
                <c:pt idx="65">
                  <c:v>69.869875633348684</c:v>
                </c:pt>
                <c:pt idx="66">
                  <c:v>69.870157513835665</c:v>
                </c:pt>
                <c:pt idx="67">
                  <c:v>69.896387566507968</c:v>
                </c:pt>
                <c:pt idx="68">
                  <c:v>69.98440572242184</c:v>
                </c:pt>
                <c:pt idx="69">
                  <c:v>70.030673685007784</c:v>
                </c:pt>
                <c:pt idx="70">
                  <c:v>70.054474708171213</c:v>
                </c:pt>
                <c:pt idx="71">
                  <c:v>70.065019505851751</c:v>
                </c:pt>
                <c:pt idx="72">
                  <c:v>70.072047275965346</c:v>
                </c:pt>
                <c:pt idx="73">
                  <c:v>70.072658909608251</c:v>
                </c:pt>
                <c:pt idx="74">
                  <c:v>70.084684248729729</c:v>
                </c:pt>
                <c:pt idx="75">
                  <c:v>70.095671118688983</c:v>
                </c:pt>
                <c:pt idx="76">
                  <c:v>70.126137633721839</c:v>
                </c:pt>
                <c:pt idx="77">
                  <c:v>70.180243296605312</c:v>
                </c:pt>
                <c:pt idx="78">
                  <c:v>70.223233955059484</c:v>
                </c:pt>
                <c:pt idx="79">
                  <c:v>70.24374633313775</c:v>
                </c:pt>
                <c:pt idx="80">
                  <c:v>70.336335232493994</c:v>
                </c:pt>
                <c:pt idx="81">
                  <c:v>70.336760014179347</c:v>
                </c:pt>
                <c:pt idx="82">
                  <c:v>70.338102074154705</c:v>
                </c:pt>
                <c:pt idx="83">
                  <c:v>70.356718192627781</c:v>
                </c:pt>
                <c:pt idx="84">
                  <c:v>70.368050117462772</c:v>
                </c:pt>
                <c:pt idx="85">
                  <c:v>70.46514037086915</c:v>
                </c:pt>
                <c:pt idx="86">
                  <c:v>70.56451612903227</c:v>
                </c:pt>
                <c:pt idx="87">
                  <c:v>70.592178770949701</c:v>
                </c:pt>
                <c:pt idx="88">
                  <c:v>70.645118558749488</c:v>
                </c:pt>
                <c:pt idx="89">
                  <c:v>70.670293033865576</c:v>
                </c:pt>
                <c:pt idx="90">
                  <c:v>70.732715845186888</c:v>
                </c:pt>
                <c:pt idx="91">
                  <c:v>70.738137082601028</c:v>
                </c:pt>
                <c:pt idx="92">
                  <c:v>70.749180044881754</c:v>
                </c:pt>
                <c:pt idx="93">
                  <c:v>70.777209536843628</c:v>
                </c:pt>
                <c:pt idx="94">
                  <c:v>70.795470431986558</c:v>
                </c:pt>
                <c:pt idx="95">
                  <c:v>70.864994275007803</c:v>
                </c:pt>
                <c:pt idx="96">
                  <c:v>70.880245649948833</c:v>
                </c:pt>
                <c:pt idx="97">
                  <c:v>70.955843884064038</c:v>
                </c:pt>
                <c:pt idx="98">
                  <c:v>70.972457301123228</c:v>
                </c:pt>
                <c:pt idx="99">
                  <c:v>70.975056689342424</c:v>
                </c:pt>
                <c:pt idx="100">
                  <c:v>70.995401044508512</c:v>
                </c:pt>
                <c:pt idx="101">
                  <c:v>71.008122312470107</c:v>
                </c:pt>
                <c:pt idx="102">
                  <c:v>71.020221114739059</c:v>
                </c:pt>
                <c:pt idx="103">
                  <c:v>71.03832850991742</c:v>
                </c:pt>
                <c:pt idx="104">
                  <c:v>71.072441098836606</c:v>
                </c:pt>
                <c:pt idx="105">
                  <c:v>71.08283433133731</c:v>
                </c:pt>
                <c:pt idx="106">
                  <c:v>71.114557706706591</c:v>
                </c:pt>
                <c:pt idx="107">
                  <c:v>71.139305395360751</c:v>
                </c:pt>
                <c:pt idx="108">
                  <c:v>71.154231648157776</c:v>
                </c:pt>
                <c:pt idx="109">
                  <c:v>71.155997105072686</c:v>
                </c:pt>
                <c:pt idx="110">
                  <c:v>71.168319617359487</c:v>
                </c:pt>
                <c:pt idx="111">
                  <c:v>71.205514137009416</c:v>
                </c:pt>
                <c:pt idx="112">
                  <c:v>71.331702202027259</c:v>
                </c:pt>
                <c:pt idx="113">
                  <c:v>71.373019957682828</c:v>
                </c:pt>
                <c:pt idx="114">
                  <c:v>71.381401403308246</c:v>
                </c:pt>
                <c:pt idx="115">
                  <c:v>71.442533229085242</c:v>
                </c:pt>
                <c:pt idx="116">
                  <c:v>71.479160991555432</c:v>
                </c:pt>
                <c:pt idx="117">
                  <c:v>71.515838218631444</c:v>
                </c:pt>
                <c:pt idx="118">
                  <c:v>71.520176441757883</c:v>
                </c:pt>
                <c:pt idx="119">
                  <c:v>71.537638244737806</c:v>
                </c:pt>
                <c:pt idx="120">
                  <c:v>71.600613093934754</c:v>
                </c:pt>
                <c:pt idx="121">
                  <c:v>71.650983746792079</c:v>
                </c:pt>
                <c:pt idx="122">
                  <c:v>71.749637506041552</c:v>
                </c:pt>
                <c:pt idx="123">
                  <c:v>71.8083869467483</c:v>
                </c:pt>
                <c:pt idx="124">
                  <c:v>71.911265493013374</c:v>
                </c:pt>
                <c:pt idx="125">
                  <c:v>71.938610662358656</c:v>
                </c:pt>
                <c:pt idx="126">
                  <c:v>71.956001912960289</c:v>
                </c:pt>
                <c:pt idx="127">
                  <c:v>72.143269786250727</c:v>
                </c:pt>
                <c:pt idx="128">
                  <c:v>72.223279416428767</c:v>
                </c:pt>
                <c:pt idx="129">
                  <c:v>72.224388975558995</c:v>
                </c:pt>
                <c:pt idx="130">
                  <c:v>72.232529375386505</c:v>
                </c:pt>
                <c:pt idx="131">
                  <c:v>72.263911899425011</c:v>
                </c:pt>
                <c:pt idx="132">
                  <c:v>72.30096983907066</c:v>
                </c:pt>
                <c:pt idx="133">
                  <c:v>72.319825596306742</c:v>
                </c:pt>
                <c:pt idx="134">
                  <c:v>72.341608002964051</c:v>
                </c:pt>
                <c:pt idx="135">
                  <c:v>72.411516111991546</c:v>
                </c:pt>
                <c:pt idx="136">
                  <c:v>72.419804741980485</c:v>
                </c:pt>
                <c:pt idx="137">
                  <c:v>72.429792429792428</c:v>
                </c:pt>
                <c:pt idx="138">
                  <c:v>72.442129629629633</c:v>
                </c:pt>
                <c:pt idx="139">
                  <c:v>72.452889201657683</c:v>
                </c:pt>
                <c:pt idx="140">
                  <c:v>72.483583259825565</c:v>
                </c:pt>
                <c:pt idx="141">
                  <c:v>72.537003865371943</c:v>
                </c:pt>
                <c:pt idx="142">
                  <c:v>72.638106688603429</c:v>
                </c:pt>
                <c:pt idx="143">
                  <c:v>72.714884696016753</c:v>
                </c:pt>
                <c:pt idx="144">
                  <c:v>72.731715263072175</c:v>
                </c:pt>
                <c:pt idx="145">
                  <c:v>72.813885482501632</c:v>
                </c:pt>
                <c:pt idx="146">
                  <c:v>72.85433500764357</c:v>
                </c:pt>
                <c:pt idx="147">
                  <c:v>72.917088992499473</c:v>
                </c:pt>
                <c:pt idx="148">
                  <c:v>72.965229847636422</c:v>
                </c:pt>
                <c:pt idx="149">
                  <c:v>72.983319660924266</c:v>
                </c:pt>
                <c:pt idx="150">
                  <c:v>73.070661022468258</c:v>
                </c:pt>
                <c:pt idx="151">
                  <c:v>73.149210270890322</c:v>
                </c:pt>
                <c:pt idx="152">
                  <c:v>73.149394347240914</c:v>
                </c:pt>
                <c:pt idx="153">
                  <c:v>73.194111605614523</c:v>
                </c:pt>
                <c:pt idx="154">
                  <c:v>73.219521730631399</c:v>
                </c:pt>
                <c:pt idx="155">
                  <c:v>73.227073227073205</c:v>
                </c:pt>
                <c:pt idx="156">
                  <c:v>73.301011105585928</c:v>
                </c:pt>
                <c:pt idx="157">
                  <c:v>73.305560006409209</c:v>
                </c:pt>
                <c:pt idx="158">
                  <c:v>73.316136428776161</c:v>
                </c:pt>
                <c:pt idx="159">
                  <c:v>73.353293413173645</c:v>
                </c:pt>
                <c:pt idx="160">
                  <c:v>73.382857142857105</c:v>
                </c:pt>
                <c:pt idx="161">
                  <c:v>73.386732851985528</c:v>
                </c:pt>
                <c:pt idx="162">
                  <c:v>73.402565668906547</c:v>
                </c:pt>
                <c:pt idx="163">
                  <c:v>73.424873060144463</c:v>
                </c:pt>
                <c:pt idx="164">
                  <c:v>73.431095202355522</c:v>
                </c:pt>
                <c:pt idx="165">
                  <c:v>73.457330415754896</c:v>
                </c:pt>
                <c:pt idx="166">
                  <c:v>73.490926713693398</c:v>
                </c:pt>
                <c:pt idx="167">
                  <c:v>73.524844720496887</c:v>
                </c:pt>
                <c:pt idx="168">
                  <c:v>73.588953680272866</c:v>
                </c:pt>
                <c:pt idx="169">
                  <c:v>73.715733701912001</c:v>
                </c:pt>
                <c:pt idx="170">
                  <c:v>73.784876269348331</c:v>
                </c:pt>
                <c:pt idx="171">
                  <c:v>73.838474337642367</c:v>
                </c:pt>
                <c:pt idx="172">
                  <c:v>73.899661434287495</c:v>
                </c:pt>
                <c:pt idx="173">
                  <c:v>73.917044167610442</c:v>
                </c:pt>
                <c:pt idx="174">
                  <c:v>73.921234412846502</c:v>
                </c:pt>
                <c:pt idx="175">
                  <c:v>73.950341327855938</c:v>
                </c:pt>
                <c:pt idx="176">
                  <c:v>73.955216179960786</c:v>
                </c:pt>
                <c:pt idx="177">
                  <c:v>74.017401740174023</c:v>
                </c:pt>
                <c:pt idx="178">
                  <c:v>74.128142741281394</c:v>
                </c:pt>
                <c:pt idx="179">
                  <c:v>74.161335621781859</c:v>
                </c:pt>
                <c:pt idx="180">
                  <c:v>74.173992118823847</c:v>
                </c:pt>
                <c:pt idx="181">
                  <c:v>74.248600467416722</c:v>
                </c:pt>
                <c:pt idx="182">
                  <c:v>74.283724631914055</c:v>
                </c:pt>
                <c:pt idx="183">
                  <c:v>74.717285945072703</c:v>
                </c:pt>
                <c:pt idx="184">
                  <c:v>74.881516587677723</c:v>
                </c:pt>
                <c:pt idx="185">
                  <c:v>74.916496945010195</c:v>
                </c:pt>
                <c:pt idx="186">
                  <c:v>74.934952298352115</c:v>
                </c:pt>
                <c:pt idx="187">
                  <c:v>74.979241627456389</c:v>
                </c:pt>
                <c:pt idx="188">
                  <c:v>75.270310485070922</c:v>
                </c:pt>
                <c:pt idx="189">
                  <c:v>75.359070999286928</c:v>
                </c:pt>
                <c:pt idx="190">
                  <c:v>75.371840496395649</c:v>
                </c:pt>
                <c:pt idx="191">
                  <c:v>75.431898444211143</c:v>
                </c:pt>
                <c:pt idx="192">
                  <c:v>75.451964739279845</c:v>
                </c:pt>
                <c:pt idx="193">
                  <c:v>75.742154368108586</c:v>
                </c:pt>
                <c:pt idx="194">
                  <c:v>75.753493854184185</c:v>
                </c:pt>
                <c:pt idx="195">
                  <c:v>75.784122863941164</c:v>
                </c:pt>
                <c:pt idx="196">
                  <c:v>75.873234950631698</c:v>
                </c:pt>
                <c:pt idx="197">
                  <c:v>76.155692371908572</c:v>
                </c:pt>
                <c:pt idx="198">
                  <c:v>76.345243219974165</c:v>
                </c:pt>
                <c:pt idx="199">
                  <c:v>76.799359580816557</c:v>
                </c:pt>
                <c:pt idx="200">
                  <c:v>76.8854617265375</c:v>
                </c:pt>
                <c:pt idx="201">
                  <c:v>77.240585430027963</c:v>
                </c:pt>
                <c:pt idx="202">
                  <c:v>77.404098791382026</c:v>
                </c:pt>
                <c:pt idx="203">
                  <c:v>77.650192106182303</c:v>
                </c:pt>
                <c:pt idx="204">
                  <c:v>77.746896423939234</c:v>
                </c:pt>
                <c:pt idx="205">
                  <c:v>77.798633922519429</c:v>
                </c:pt>
                <c:pt idx="206">
                  <c:v>79.410642033743031</c:v>
                </c:pt>
                <c:pt idx="207">
                  <c:v>79.610526315789457</c:v>
                </c:pt>
                <c:pt idx="208">
                  <c:v>79.658561169207502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78336"/>
        <c:axId val="81680256"/>
      </c:scatterChart>
      <c:valAx>
        <c:axId val="8167833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800">
                    <a:solidFill>
                      <a:schemeClr val="tx1"/>
                    </a:solidFill>
                  </a:rPr>
                  <a:t>IMD Deprivation score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80256"/>
        <c:crosses val="autoZero"/>
        <c:crossBetween val="midCat"/>
      </c:valAx>
      <c:valAx>
        <c:axId val="81680256"/>
        <c:scaling>
          <c:orientation val="minMax"/>
          <c:min val="60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/>
                  <a:t>% Diabetes BP &lt;140/80</a:t>
                </a:r>
              </a:p>
            </c:rich>
          </c:tx>
          <c:layout>
            <c:manualLayout>
              <c:xMode val="edge"/>
              <c:yMode val="edge"/>
              <c:x val="1.5511892450879E-2"/>
              <c:y val="0.2788149323061239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783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b="1" dirty="0" smtClean="0"/>
              <a:t>% COPD with FEV1 </a:t>
            </a:r>
            <a:r>
              <a:rPr lang="en-GB" sz="2800" b="1" dirty="0"/>
              <a:t>in 12m</a:t>
            </a:r>
          </a:p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000" b="1" dirty="0"/>
              <a:t>QOF 2014/</a:t>
            </a:r>
            <a:r>
              <a:rPr lang="en-GB" sz="2000" b="1" dirty="0" smtClean="0"/>
              <a:t>15 CCGs</a:t>
            </a:r>
            <a:r>
              <a:rPr lang="en-GB" sz="2000" b="1" baseline="0" dirty="0" smtClean="0"/>
              <a:t> in England</a:t>
            </a:r>
            <a:endParaRPr lang="en-GB" sz="2000" b="1" dirty="0"/>
          </a:p>
        </c:rich>
      </c:tx>
      <c:layout>
        <c:manualLayout>
          <c:xMode val="edge"/>
          <c:yMode val="edge"/>
          <c:x val="0.379795110848276"/>
          <c:y val="2.108763277510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3011495833763"/>
          <c:y val="0.1638141500085"/>
          <c:w val="0.83075240594925603"/>
          <c:h val="0.720887649460484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C&amp;H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/>
                      <a:t>Newham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3"/>
              <c:layout>
                <c:manualLayout>
                  <c:x val="-3.6111111111111198E-2"/>
                  <c:y val="-3.24074074074073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 Hamlets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9"/>
              <c:layout>
                <c:manualLayout>
                  <c:x val="-1.6666666666666701E-2"/>
                  <c:y val="-4.629629629629630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WF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88888888888893E-2"/>
                      <c:h val="7.4004811898512685E-2"/>
                    </c:manualLayout>
                  </c15:layout>
                </c:ext>
              </c:extLst>
            </c:dLbl>
            <c:dLbl>
              <c:idx val="187"/>
              <c:layout/>
              <c:tx>
                <c:rich>
                  <a:bodyPr/>
                  <a:lstStyle/>
                  <a:p>
                    <a:r>
                      <a:rPr lang="en-US"/>
                      <a:t>N Manchester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08"/>
              <c:layout/>
              <c:tx>
                <c:rich>
                  <a:bodyPr/>
                  <a:lstStyle/>
                  <a:p>
                    <a:r>
                      <a:rPr lang="en-US"/>
                      <a:t>Liverpool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Sheet1!$G$2:$G$210</c:f>
              <c:numCache>
                <c:formatCode>#.00</c:formatCode>
                <c:ptCount val="209"/>
                <c:pt idx="0">
                  <c:v>77.397843086673106</c:v>
                </c:pt>
                <c:pt idx="1">
                  <c:v>29.1091275189067</c:v>
                </c:pt>
                <c:pt idx="2">
                  <c:v>0</c:v>
                </c:pt>
                <c:pt idx="3">
                  <c:v>24.7530694072777</c:v>
                </c:pt>
                <c:pt idx="4">
                  <c:v>0.51925406414677999</c:v>
                </c:pt>
                <c:pt idx="5">
                  <c:v>0</c:v>
                </c:pt>
                <c:pt idx="6">
                  <c:v>24.541358274684399</c:v>
                </c:pt>
                <c:pt idx="7">
                  <c:v>6.0314061384725202</c:v>
                </c:pt>
                <c:pt idx="8">
                  <c:v>52.490029387069697</c:v>
                </c:pt>
                <c:pt idx="9">
                  <c:v>53.491652388731701</c:v>
                </c:pt>
                <c:pt idx="10">
                  <c:v>11.7939625810666</c:v>
                </c:pt>
                <c:pt idx="11">
                  <c:v>20.938089828603001</c:v>
                </c:pt>
                <c:pt idx="12">
                  <c:v>1.47855111880331</c:v>
                </c:pt>
                <c:pt idx="13">
                  <c:v>0</c:v>
                </c:pt>
                <c:pt idx="14">
                  <c:v>0</c:v>
                </c:pt>
                <c:pt idx="15">
                  <c:v>43.5939831121091</c:v>
                </c:pt>
                <c:pt idx="16">
                  <c:v>13.0874659823179</c:v>
                </c:pt>
                <c:pt idx="17">
                  <c:v>8.4006299893457701</c:v>
                </c:pt>
                <c:pt idx="18">
                  <c:v>1.6523269456394201</c:v>
                </c:pt>
                <c:pt idx="19">
                  <c:v>52.657464924874603</c:v>
                </c:pt>
                <c:pt idx="20">
                  <c:v>27.671792415069</c:v>
                </c:pt>
                <c:pt idx="21">
                  <c:v>5.0329792054780702</c:v>
                </c:pt>
                <c:pt idx="22">
                  <c:v>9.4595575209906535</c:v>
                </c:pt>
                <c:pt idx="23">
                  <c:v>35.977583211256089</c:v>
                </c:pt>
                <c:pt idx="24">
                  <c:v>0</c:v>
                </c:pt>
                <c:pt idx="25">
                  <c:v>4.8313794350049104</c:v>
                </c:pt>
                <c:pt idx="26">
                  <c:v>18.6445600871354</c:v>
                </c:pt>
                <c:pt idx="27">
                  <c:v>83.755937901962483</c:v>
                </c:pt>
                <c:pt idx="28">
                  <c:v>36.609606705351403</c:v>
                </c:pt>
                <c:pt idx="29">
                  <c:v>1.1469988896074601</c:v>
                </c:pt>
                <c:pt idx="30">
                  <c:v>7.063913457033749</c:v>
                </c:pt>
                <c:pt idx="31">
                  <c:v>5.7185483959599503</c:v>
                </c:pt>
                <c:pt idx="32">
                  <c:v>14.4570329029837</c:v>
                </c:pt>
                <c:pt idx="33">
                  <c:v>69.710231442226899</c:v>
                </c:pt>
                <c:pt idx="34">
                  <c:v>18.868604913229699</c:v>
                </c:pt>
                <c:pt idx="35">
                  <c:v>38.073087205043578</c:v>
                </c:pt>
                <c:pt idx="36">
                  <c:v>4.0339332256266802</c:v>
                </c:pt>
                <c:pt idx="37">
                  <c:v>13.3596183861646</c:v>
                </c:pt>
                <c:pt idx="38">
                  <c:v>17.2012969798316</c:v>
                </c:pt>
                <c:pt idx="39">
                  <c:v>0</c:v>
                </c:pt>
                <c:pt idx="40">
                  <c:v>0.58153716029473401</c:v>
                </c:pt>
                <c:pt idx="41">
                  <c:v>25.401348957141501</c:v>
                </c:pt>
                <c:pt idx="42">
                  <c:v>9.2363215450986491</c:v>
                </c:pt>
                <c:pt idx="43">
                  <c:v>1.3855369325484701</c:v>
                </c:pt>
                <c:pt idx="44">
                  <c:v>0</c:v>
                </c:pt>
                <c:pt idx="45">
                  <c:v>0.95643402055355897</c:v>
                </c:pt>
                <c:pt idx="46">
                  <c:v>23.594661323219</c:v>
                </c:pt>
                <c:pt idx="47">
                  <c:v>45.733858941991102</c:v>
                </c:pt>
                <c:pt idx="48">
                  <c:v>20.721602782364702</c:v>
                </c:pt>
                <c:pt idx="49">
                  <c:v>53.618518772422902</c:v>
                </c:pt>
                <c:pt idx="50">
                  <c:v>14.037639952857999</c:v>
                </c:pt>
                <c:pt idx="51">
                  <c:v>1.29623270279029</c:v>
                </c:pt>
                <c:pt idx="52">
                  <c:v>17.464340018825599</c:v>
                </c:pt>
                <c:pt idx="53">
                  <c:v>0</c:v>
                </c:pt>
                <c:pt idx="54">
                  <c:v>41.372623519628391</c:v>
                </c:pt>
                <c:pt idx="55">
                  <c:v>2.0472239527678</c:v>
                </c:pt>
                <c:pt idx="56">
                  <c:v>0</c:v>
                </c:pt>
                <c:pt idx="57">
                  <c:v>7.2753911396719104</c:v>
                </c:pt>
                <c:pt idx="58">
                  <c:v>22.680278546633101</c:v>
                </c:pt>
                <c:pt idx="59">
                  <c:v>6.3769871413222701</c:v>
                </c:pt>
                <c:pt idx="60">
                  <c:v>5.9975498774938796</c:v>
                </c:pt>
                <c:pt idx="61">
                  <c:v>49.034636849118797</c:v>
                </c:pt>
                <c:pt idx="62">
                  <c:v>27.8678573698595</c:v>
                </c:pt>
                <c:pt idx="63">
                  <c:v>9.77677728452473</c:v>
                </c:pt>
                <c:pt idx="64">
                  <c:v>0.97450636915593802</c:v>
                </c:pt>
                <c:pt idx="65">
                  <c:v>26.727221618999899</c:v>
                </c:pt>
                <c:pt idx="66">
                  <c:v>22.205017964251901</c:v>
                </c:pt>
                <c:pt idx="67">
                  <c:v>24.9310857543813</c:v>
                </c:pt>
                <c:pt idx="68">
                  <c:v>2.538832102366829</c:v>
                </c:pt>
                <c:pt idx="69">
                  <c:v>36.516714259330293</c:v>
                </c:pt>
                <c:pt idx="70">
                  <c:v>16.012151605747899</c:v>
                </c:pt>
                <c:pt idx="71">
                  <c:v>3.6400744243993999</c:v>
                </c:pt>
                <c:pt idx="72">
                  <c:v>11.2897511870146</c:v>
                </c:pt>
                <c:pt idx="73">
                  <c:v>0</c:v>
                </c:pt>
                <c:pt idx="74">
                  <c:v>11.735607485003101</c:v>
                </c:pt>
                <c:pt idx="75">
                  <c:v>57.304026078358703</c:v>
                </c:pt>
                <c:pt idx="76">
                  <c:v>9.6029552070846727</c:v>
                </c:pt>
                <c:pt idx="77">
                  <c:v>28.6594206216215</c:v>
                </c:pt>
                <c:pt idx="78">
                  <c:v>45.834355249504803</c:v>
                </c:pt>
                <c:pt idx="79">
                  <c:v>7.8210778382096287</c:v>
                </c:pt>
                <c:pt idx="80">
                  <c:v>2.0418144354142589</c:v>
                </c:pt>
                <c:pt idx="81">
                  <c:v>5.104275327043589</c:v>
                </c:pt>
                <c:pt idx="82">
                  <c:v>14.5565277519215</c:v>
                </c:pt>
                <c:pt idx="83">
                  <c:v>11.333289373907901</c:v>
                </c:pt>
                <c:pt idx="84">
                  <c:v>30.277888250433101</c:v>
                </c:pt>
                <c:pt idx="85">
                  <c:v>30.3266702231148</c:v>
                </c:pt>
                <c:pt idx="86">
                  <c:v>16.714825377764399</c:v>
                </c:pt>
                <c:pt idx="87">
                  <c:v>1.47181030821222</c:v>
                </c:pt>
                <c:pt idx="88">
                  <c:v>49.923630809513398</c:v>
                </c:pt>
                <c:pt idx="89">
                  <c:v>17.2091106737583</c:v>
                </c:pt>
                <c:pt idx="90">
                  <c:v>5.4063209725747701</c:v>
                </c:pt>
                <c:pt idx="91">
                  <c:v>6.1219186980751488</c:v>
                </c:pt>
                <c:pt idx="92">
                  <c:v>2.7875285338924001</c:v>
                </c:pt>
                <c:pt idx="93">
                  <c:v>7.6259839070966384</c:v>
                </c:pt>
                <c:pt idx="94">
                  <c:v>22.634657500069299</c:v>
                </c:pt>
                <c:pt idx="95">
                  <c:v>47.0287027859207</c:v>
                </c:pt>
                <c:pt idx="96">
                  <c:v>0.69384886601867701</c:v>
                </c:pt>
                <c:pt idx="97">
                  <c:v>7.1966042191514186</c:v>
                </c:pt>
                <c:pt idx="98">
                  <c:v>5.1818133700312297</c:v>
                </c:pt>
                <c:pt idx="99">
                  <c:v>44.244825677919202</c:v>
                </c:pt>
                <c:pt idx="100">
                  <c:v>2.6660653392038491</c:v>
                </c:pt>
                <c:pt idx="101">
                  <c:v>1.42492960961875</c:v>
                </c:pt>
                <c:pt idx="102">
                  <c:v>0.46987367524602602</c:v>
                </c:pt>
                <c:pt idx="103">
                  <c:v>0</c:v>
                </c:pt>
                <c:pt idx="104">
                  <c:v>8.8841477373896698</c:v>
                </c:pt>
                <c:pt idx="105">
                  <c:v>0.58519060021526803</c:v>
                </c:pt>
                <c:pt idx="106">
                  <c:v>16.792973363232601</c:v>
                </c:pt>
                <c:pt idx="107">
                  <c:v>7.74198019722804</c:v>
                </c:pt>
                <c:pt idx="108">
                  <c:v>15.258697499015801</c:v>
                </c:pt>
                <c:pt idx="109">
                  <c:v>12.827891805830999</c:v>
                </c:pt>
                <c:pt idx="110">
                  <c:v>48.141939482729498</c:v>
                </c:pt>
                <c:pt idx="111">
                  <c:v>23.828540486182291</c:v>
                </c:pt>
                <c:pt idx="112">
                  <c:v>9.7681858390994005</c:v>
                </c:pt>
                <c:pt idx="113">
                  <c:v>13.510920536090101</c:v>
                </c:pt>
                <c:pt idx="114">
                  <c:v>3.9555687022511501</c:v>
                </c:pt>
                <c:pt idx="115">
                  <c:v>15.4626782573486</c:v>
                </c:pt>
                <c:pt idx="116">
                  <c:v>23.146569967627201</c:v>
                </c:pt>
                <c:pt idx="117">
                  <c:v>37.441492506746677</c:v>
                </c:pt>
                <c:pt idx="118">
                  <c:v>40.107661627186189</c:v>
                </c:pt>
                <c:pt idx="119">
                  <c:v>15.9852248121258</c:v>
                </c:pt>
                <c:pt idx="120">
                  <c:v>19.5172906406587</c:v>
                </c:pt>
                <c:pt idx="121">
                  <c:v>38.288834322775799</c:v>
                </c:pt>
                <c:pt idx="122">
                  <c:v>36.378141431118493</c:v>
                </c:pt>
                <c:pt idx="123">
                  <c:v>35.546858532061101</c:v>
                </c:pt>
                <c:pt idx="124">
                  <c:v>4.5313737162408199</c:v>
                </c:pt>
                <c:pt idx="125">
                  <c:v>2.0114677359820101</c:v>
                </c:pt>
                <c:pt idx="126">
                  <c:v>8.1936558255251697</c:v>
                </c:pt>
                <c:pt idx="127">
                  <c:v>10.6801307637107</c:v>
                </c:pt>
                <c:pt idx="128">
                  <c:v>19.974776585577288</c:v>
                </c:pt>
                <c:pt idx="129">
                  <c:v>11.2708236674166</c:v>
                </c:pt>
                <c:pt idx="130">
                  <c:v>8.5826374404192691</c:v>
                </c:pt>
                <c:pt idx="131">
                  <c:v>11.6829704974182</c:v>
                </c:pt>
                <c:pt idx="132">
                  <c:v>18.918859677963791</c:v>
                </c:pt>
                <c:pt idx="133">
                  <c:v>0.87505330490405098</c:v>
                </c:pt>
                <c:pt idx="134">
                  <c:v>27.352538765582199</c:v>
                </c:pt>
                <c:pt idx="135">
                  <c:v>12.731713128425101</c:v>
                </c:pt>
                <c:pt idx="136">
                  <c:v>36.231829721594387</c:v>
                </c:pt>
                <c:pt idx="137">
                  <c:v>0</c:v>
                </c:pt>
                <c:pt idx="138">
                  <c:v>0</c:v>
                </c:pt>
                <c:pt idx="139">
                  <c:v>25.8977317661423</c:v>
                </c:pt>
                <c:pt idx="140">
                  <c:v>31.4880474122998</c:v>
                </c:pt>
                <c:pt idx="141">
                  <c:v>9.3720883389853693</c:v>
                </c:pt>
                <c:pt idx="142">
                  <c:v>22.011372125238399</c:v>
                </c:pt>
                <c:pt idx="143">
                  <c:v>14.2730182834758</c:v>
                </c:pt>
                <c:pt idx="144">
                  <c:v>2.4908875229159899</c:v>
                </c:pt>
                <c:pt idx="145">
                  <c:v>33.646689761554804</c:v>
                </c:pt>
                <c:pt idx="146">
                  <c:v>26.064498192938601</c:v>
                </c:pt>
                <c:pt idx="147">
                  <c:v>27.972750887981789</c:v>
                </c:pt>
                <c:pt idx="148">
                  <c:v>5.5041728386141093</c:v>
                </c:pt>
                <c:pt idx="149">
                  <c:v>52.003498145658902</c:v>
                </c:pt>
                <c:pt idx="150">
                  <c:v>40.833128847837202</c:v>
                </c:pt>
                <c:pt idx="151">
                  <c:v>28.562510901196099</c:v>
                </c:pt>
                <c:pt idx="152">
                  <c:v>0</c:v>
                </c:pt>
                <c:pt idx="153">
                  <c:v>5.8645890391212783</c:v>
                </c:pt>
                <c:pt idx="154">
                  <c:v>1.2978187057636601</c:v>
                </c:pt>
                <c:pt idx="155">
                  <c:v>11.0315170449325</c:v>
                </c:pt>
                <c:pt idx="156">
                  <c:v>32.594545322269298</c:v>
                </c:pt>
                <c:pt idx="157">
                  <c:v>19.742973133710901</c:v>
                </c:pt>
                <c:pt idx="158">
                  <c:v>36.593964257262392</c:v>
                </c:pt>
                <c:pt idx="159">
                  <c:v>12.6564856492628</c:v>
                </c:pt>
                <c:pt idx="160">
                  <c:v>14.007240841825499</c:v>
                </c:pt>
                <c:pt idx="161">
                  <c:v>24.1330182778511</c:v>
                </c:pt>
                <c:pt idx="162">
                  <c:v>50.702402814260402</c:v>
                </c:pt>
                <c:pt idx="163">
                  <c:v>41.575563857921601</c:v>
                </c:pt>
                <c:pt idx="164">
                  <c:v>0.47793136875486097</c:v>
                </c:pt>
                <c:pt idx="165">
                  <c:v>0</c:v>
                </c:pt>
                <c:pt idx="166">
                  <c:v>11.7986988444001</c:v>
                </c:pt>
                <c:pt idx="167">
                  <c:v>20.911179891202401</c:v>
                </c:pt>
                <c:pt idx="168">
                  <c:v>16.323837002802001</c:v>
                </c:pt>
                <c:pt idx="169">
                  <c:v>88.1849876699182</c:v>
                </c:pt>
                <c:pt idx="170">
                  <c:v>6.1024343134969481</c:v>
                </c:pt>
                <c:pt idx="171">
                  <c:v>17.634192443121101</c:v>
                </c:pt>
                <c:pt idx="172">
                  <c:v>54.7391124750839</c:v>
                </c:pt>
                <c:pt idx="173">
                  <c:v>40.947087809026392</c:v>
                </c:pt>
                <c:pt idx="174">
                  <c:v>66.716201025416098</c:v>
                </c:pt>
                <c:pt idx="175">
                  <c:v>63.470784237468102</c:v>
                </c:pt>
                <c:pt idx="176">
                  <c:v>16.403607338103502</c:v>
                </c:pt>
                <c:pt idx="177">
                  <c:v>7.8266252015434601</c:v>
                </c:pt>
                <c:pt idx="178">
                  <c:v>0</c:v>
                </c:pt>
                <c:pt idx="179">
                  <c:v>14.7738033987279</c:v>
                </c:pt>
                <c:pt idx="180">
                  <c:v>33.336300860841</c:v>
                </c:pt>
                <c:pt idx="181">
                  <c:v>31.624556176985799</c:v>
                </c:pt>
                <c:pt idx="182">
                  <c:v>11.209915577073</c:v>
                </c:pt>
                <c:pt idx="183">
                  <c:v>51.571904013934493</c:v>
                </c:pt>
                <c:pt idx="184">
                  <c:v>3.6767922235723001</c:v>
                </c:pt>
                <c:pt idx="185">
                  <c:v>34.721250417128601</c:v>
                </c:pt>
                <c:pt idx="186">
                  <c:v>45.065061262064297</c:v>
                </c:pt>
                <c:pt idx="187">
                  <c:v>75.176341782981453</c:v>
                </c:pt>
                <c:pt idx="188">
                  <c:v>6.3937597335858598</c:v>
                </c:pt>
                <c:pt idx="189">
                  <c:v>59.798815919307103</c:v>
                </c:pt>
                <c:pt idx="190">
                  <c:v>15.870561872486</c:v>
                </c:pt>
                <c:pt idx="191">
                  <c:v>4.5841737225231096</c:v>
                </c:pt>
                <c:pt idx="192">
                  <c:v>19.38210557457419</c:v>
                </c:pt>
                <c:pt idx="193">
                  <c:v>52.408386533345087</c:v>
                </c:pt>
                <c:pt idx="194">
                  <c:v>16.724490310859899</c:v>
                </c:pt>
                <c:pt idx="195">
                  <c:v>48.817744963879989</c:v>
                </c:pt>
                <c:pt idx="196">
                  <c:v>10.393712740925</c:v>
                </c:pt>
                <c:pt idx="197">
                  <c:v>32.748741100885603</c:v>
                </c:pt>
                <c:pt idx="198">
                  <c:v>5.9014804574166604</c:v>
                </c:pt>
                <c:pt idx="199">
                  <c:v>9.8487716875654172</c:v>
                </c:pt>
                <c:pt idx="200">
                  <c:v>51.900657323576802</c:v>
                </c:pt>
                <c:pt idx="201">
                  <c:v>33.239507116350801</c:v>
                </c:pt>
                <c:pt idx="202">
                  <c:v>19.645784334687502</c:v>
                </c:pt>
                <c:pt idx="203">
                  <c:v>11.0661764705882</c:v>
                </c:pt>
                <c:pt idx="204">
                  <c:v>17.2014023923163</c:v>
                </c:pt>
                <c:pt idx="205">
                  <c:v>29.187439044313891</c:v>
                </c:pt>
                <c:pt idx="206">
                  <c:v>27.326166058598101</c:v>
                </c:pt>
                <c:pt idx="207">
                  <c:v>37.004747173998993</c:v>
                </c:pt>
                <c:pt idx="208">
                  <c:v>64.475718026783554</c:v>
                </c:pt>
              </c:numCache>
            </c:numRef>
          </c:xVal>
          <c:yVal>
            <c:numRef>
              <c:f>Sheet1!$H$2:$H$210</c:f>
              <c:numCache>
                <c:formatCode>#,##0.00_ ;[Red]\-#,##0.00\ </c:formatCode>
                <c:ptCount val="209"/>
                <c:pt idx="0">
                  <c:v>86.344739366805243</c:v>
                </c:pt>
                <c:pt idx="1">
                  <c:v>84.578313253012055</c:v>
                </c:pt>
                <c:pt idx="2">
                  <c:v>84.235821851970528</c:v>
                </c:pt>
                <c:pt idx="3">
                  <c:v>82.793650793650798</c:v>
                </c:pt>
                <c:pt idx="4">
                  <c:v>82.525181541344551</c:v>
                </c:pt>
                <c:pt idx="5">
                  <c:v>82.439837979509178</c:v>
                </c:pt>
                <c:pt idx="6">
                  <c:v>82.25937347833144</c:v>
                </c:pt>
                <c:pt idx="7">
                  <c:v>82.174260591526789</c:v>
                </c:pt>
                <c:pt idx="8">
                  <c:v>81.959976456739241</c:v>
                </c:pt>
                <c:pt idx="9">
                  <c:v>81.017653167185884</c:v>
                </c:pt>
                <c:pt idx="10">
                  <c:v>80.970432145564786</c:v>
                </c:pt>
                <c:pt idx="11">
                  <c:v>80.933409220261822</c:v>
                </c:pt>
                <c:pt idx="12">
                  <c:v>80.862964442668783</c:v>
                </c:pt>
                <c:pt idx="13">
                  <c:v>80.755302638385913</c:v>
                </c:pt>
                <c:pt idx="14">
                  <c:v>80.53777208706785</c:v>
                </c:pt>
                <c:pt idx="15">
                  <c:v>80.419235511713936</c:v>
                </c:pt>
                <c:pt idx="16">
                  <c:v>80.182926829268283</c:v>
                </c:pt>
                <c:pt idx="17">
                  <c:v>80.119086999669179</c:v>
                </c:pt>
                <c:pt idx="18">
                  <c:v>80.050053628888094</c:v>
                </c:pt>
                <c:pt idx="19">
                  <c:v>80</c:v>
                </c:pt>
                <c:pt idx="20">
                  <c:v>79.982337356490973</c:v>
                </c:pt>
                <c:pt idx="21">
                  <c:v>79.337094499294807</c:v>
                </c:pt>
                <c:pt idx="22">
                  <c:v>79.303135888501728</c:v>
                </c:pt>
                <c:pt idx="23">
                  <c:v>79.287658802177873</c:v>
                </c:pt>
                <c:pt idx="24">
                  <c:v>79.083541147132181</c:v>
                </c:pt>
                <c:pt idx="25">
                  <c:v>79.037037037037038</c:v>
                </c:pt>
                <c:pt idx="26">
                  <c:v>79.004801396769949</c:v>
                </c:pt>
                <c:pt idx="27">
                  <c:v>78.995157384987905</c:v>
                </c:pt>
                <c:pt idx="28">
                  <c:v>78.980716253443518</c:v>
                </c:pt>
                <c:pt idx="29">
                  <c:v>78.942611839132425</c:v>
                </c:pt>
                <c:pt idx="30">
                  <c:v>78.860898138006547</c:v>
                </c:pt>
                <c:pt idx="31">
                  <c:v>78.837209302325576</c:v>
                </c:pt>
                <c:pt idx="32">
                  <c:v>78.826036419992249</c:v>
                </c:pt>
                <c:pt idx="33">
                  <c:v>78.663509602736113</c:v>
                </c:pt>
                <c:pt idx="34">
                  <c:v>78.55096193205074</c:v>
                </c:pt>
                <c:pt idx="35">
                  <c:v>78.536459675341405</c:v>
                </c:pt>
                <c:pt idx="36">
                  <c:v>78.152173913043455</c:v>
                </c:pt>
                <c:pt idx="37">
                  <c:v>78.115895111686584</c:v>
                </c:pt>
                <c:pt idx="38">
                  <c:v>78.055077452667774</c:v>
                </c:pt>
                <c:pt idx="39">
                  <c:v>78.023097826086925</c:v>
                </c:pt>
                <c:pt idx="40">
                  <c:v>78.006049911772124</c:v>
                </c:pt>
                <c:pt idx="41">
                  <c:v>77.650578899440589</c:v>
                </c:pt>
                <c:pt idx="42">
                  <c:v>77.537861748388053</c:v>
                </c:pt>
                <c:pt idx="43">
                  <c:v>77.471967380224257</c:v>
                </c:pt>
                <c:pt idx="44">
                  <c:v>77.238029146426072</c:v>
                </c:pt>
                <c:pt idx="45">
                  <c:v>77.184813753581636</c:v>
                </c:pt>
                <c:pt idx="46">
                  <c:v>77.184734513274307</c:v>
                </c:pt>
                <c:pt idx="47">
                  <c:v>77.162578939638692</c:v>
                </c:pt>
                <c:pt idx="48">
                  <c:v>77.005464480874323</c:v>
                </c:pt>
                <c:pt idx="49">
                  <c:v>76.907145322747667</c:v>
                </c:pt>
                <c:pt idx="50">
                  <c:v>76.816879395675954</c:v>
                </c:pt>
                <c:pt idx="51">
                  <c:v>76.738690074274146</c:v>
                </c:pt>
                <c:pt idx="52">
                  <c:v>76.640625</c:v>
                </c:pt>
                <c:pt idx="53">
                  <c:v>76.59574468085107</c:v>
                </c:pt>
                <c:pt idx="54">
                  <c:v>76.586237712243062</c:v>
                </c:pt>
                <c:pt idx="55">
                  <c:v>76.473384030418231</c:v>
                </c:pt>
                <c:pt idx="56">
                  <c:v>76.470588235294102</c:v>
                </c:pt>
                <c:pt idx="57">
                  <c:v>76.448457486832197</c:v>
                </c:pt>
                <c:pt idx="58">
                  <c:v>76.402091254752833</c:v>
                </c:pt>
                <c:pt idx="59">
                  <c:v>76.378851274248746</c:v>
                </c:pt>
                <c:pt idx="60">
                  <c:v>76.261606782398076</c:v>
                </c:pt>
                <c:pt idx="61">
                  <c:v>76.259798432250804</c:v>
                </c:pt>
                <c:pt idx="62">
                  <c:v>76.250449802087076</c:v>
                </c:pt>
                <c:pt idx="63">
                  <c:v>76.195045359385887</c:v>
                </c:pt>
                <c:pt idx="64">
                  <c:v>76.184805906168123</c:v>
                </c:pt>
                <c:pt idx="65">
                  <c:v>76.137649988680096</c:v>
                </c:pt>
                <c:pt idx="66">
                  <c:v>75.978407557354885</c:v>
                </c:pt>
                <c:pt idx="67">
                  <c:v>75.977552498189709</c:v>
                </c:pt>
                <c:pt idx="68">
                  <c:v>75.967204714322307</c:v>
                </c:pt>
                <c:pt idx="69">
                  <c:v>75.936934608425972</c:v>
                </c:pt>
                <c:pt idx="70">
                  <c:v>75.919515361315476</c:v>
                </c:pt>
                <c:pt idx="71">
                  <c:v>75.806451612903217</c:v>
                </c:pt>
                <c:pt idx="72">
                  <c:v>75.794392523364479</c:v>
                </c:pt>
                <c:pt idx="73">
                  <c:v>75.70841889117041</c:v>
                </c:pt>
                <c:pt idx="74">
                  <c:v>75.650497911981986</c:v>
                </c:pt>
                <c:pt idx="75">
                  <c:v>75.286624203821646</c:v>
                </c:pt>
                <c:pt idx="76">
                  <c:v>75.221238938053077</c:v>
                </c:pt>
                <c:pt idx="77">
                  <c:v>75.14450867052021</c:v>
                </c:pt>
                <c:pt idx="78">
                  <c:v>75.132676269901438</c:v>
                </c:pt>
                <c:pt idx="79">
                  <c:v>75.083203905036626</c:v>
                </c:pt>
                <c:pt idx="80">
                  <c:v>75.015124016938898</c:v>
                </c:pt>
                <c:pt idx="81">
                  <c:v>75.002732539075296</c:v>
                </c:pt>
                <c:pt idx="82">
                  <c:v>75</c:v>
                </c:pt>
                <c:pt idx="83">
                  <c:v>74.964471814306009</c:v>
                </c:pt>
                <c:pt idx="84">
                  <c:v>74.863574351978173</c:v>
                </c:pt>
                <c:pt idx="85">
                  <c:v>74.805682122755258</c:v>
                </c:pt>
                <c:pt idx="86">
                  <c:v>74.785478547854751</c:v>
                </c:pt>
                <c:pt idx="87">
                  <c:v>74.754775425916364</c:v>
                </c:pt>
                <c:pt idx="88">
                  <c:v>74.625160645437674</c:v>
                </c:pt>
                <c:pt idx="89">
                  <c:v>74.566072668363802</c:v>
                </c:pt>
                <c:pt idx="90">
                  <c:v>74.561033853069233</c:v>
                </c:pt>
                <c:pt idx="91">
                  <c:v>74.541531823085208</c:v>
                </c:pt>
                <c:pt idx="92">
                  <c:v>74.505928853754909</c:v>
                </c:pt>
                <c:pt idx="93">
                  <c:v>74.374441465594259</c:v>
                </c:pt>
                <c:pt idx="94">
                  <c:v>74.330164217804651</c:v>
                </c:pt>
                <c:pt idx="95">
                  <c:v>74.319289194611642</c:v>
                </c:pt>
                <c:pt idx="96">
                  <c:v>74.312690919189109</c:v>
                </c:pt>
                <c:pt idx="97">
                  <c:v>74.107968201146235</c:v>
                </c:pt>
                <c:pt idx="98">
                  <c:v>74.04157043879907</c:v>
                </c:pt>
                <c:pt idx="99">
                  <c:v>74.03457153365207</c:v>
                </c:pt>
                <c:pt idx="100">
                  <c:v>74.023511566173681</c:v>
                </c:pt>
                <c:pt idx="101">
                  <c:v>73.985507246376812</c:v>
                </c:pt>
                <c:pt idx="102">
                  <c:v>73.983032412442867</c:v>
                </c:pt>
                <c:pt idx="103">
                  <c:v>73.793755912961203</c:v>
                </c:pt>
                <c:pt idx="104">
                  <c:v>73.783544677086411</c:v>
                </c:pt>
                <c:pt idx="105">
                  <c:v>73.713826366559488</c:v>
                </c:pt>
                <c:pt idx="106">
                  <c:v>73.689250658367257</c:v>
                </c:pt>
                <c:pt idx="107">
                  <c:v>73.630817739392683</c:v>
                </c:pt>
                <c:pt idx="108">
                  <c:v>73.601456471367101</c:v>
                </c:pt>
                <c:pt idx="109">
                  <c:v>73.544018058690739</c:v>
                </c:pt>
                <c:pt idx="110">
                  <c:v>73.529883031565447</c:v>
                </c:pt>
                <c:pt idx="111">
                  <c:v>73.389552588428188</c:v>
                </c:pt>
                <c:pt idx="112">
                  <c:v>73.356660834791285</c:v>
                </c:pt>
                <c:pt idx="113">
                  <c:v>73.330479452054774</c:v>
                </c:pt>
                <c:pt idx="114">
                  <c:v>73.311707460925973</c:v>
                </c:pt>
                <c:pt idx="115">
                  <c:v>73.29344242276224</c:v>
                </c:pt>
                <c:pt idx="116">
                  <c:v>73.199683460828297</c:v>
                </c:pt>
                <c:pt idx="117">
                  <c:v>73.092418508118655</c:v>
                </c:pt>
                <c:pt idx="118">
                  <c:v>73.05599438300861</c:v>
                </c:pt>
                <c:pt idx="119">
                  <c:v>73.055617106137817</c:v>
                </c:pt>
                <c:pt idx="120">
                  <c:v>72.982885085574551</c:v>
                </c:pt>
                <c:pt idx="121">
                  <c:v>72.86686586985391</c:v>
                </c:pt>
                <c:pt idx="122">
                  <c:v>72.782608695652172</c:v>
                </c:pt>
                <c:pt idx="123">
                  <c:v>72.742759795570706</c:v>
                </c:pt>
                <c:pt idx="124">
                  <c:v>72.642647819341477</c:v>
                </c:pt>
                <c:pt idx="125">
                  <c:v>72.419796070629189</c:v>
                </c:pt>
                <c:pt idx="126">
                  <c:v>72.258516098926719</c:v>
                </c:pt>
                <c:pt idx="127">
                  <c:v>72.245852828583565</c:v>
                </c:pt>
                <c:pt idx="128">
                  <c:v>72.227017695295643</c:v>
                </c:pt>
                <c:pt idx="129">
                  <c:v>72.135183527305287</c:v>
                </c:pt>
                <c:pt idx="130">
                  <c:v>72.132253711201074</c:v>
                </c:pt>
                <c:pt idx="131">
                  <c:v>71.971706454465078</c:v>
                </c:pt>
                <c:pt idx="132">
                  <c:v>71.943497320993671</c:v>
                </c:pt>
                <c:pt idx="133">
                  <c:v>71.858864027538715</c:v>
                </c:pt>
                <c:pt idx="134">
                  <c:v>71.736785329018332</c:v>
                </c:pt>
                <c:pt idx="135">
                  <c:v>71.65708572856785</c:v>
                </c:pt>
                <c:pt idx="136">
                  <c:v>71.598639455782305</c:v>
                </c:pt>
                <c:pt idx="137">
                  <c:v>71.554418868996862</c:v>
                </c:pt>
                <c:pt idx="138">
                  <c:v>71.548930654569006</c:v>
                </c:pt>
                <c:pt idx="139">
                  <c:v>71.521739130434753</c:v>
                </c:pt>
                <c:pt idx="140">
                  <c:v>71.485642946317114</c:v>
                </c:pt>
                <c:pt idx="141">
                  <c:v>71.458001063264206</c:v>
                </c:pt>
                <c:pt idx="142">
                  <c:v>71.45045965270684</c:v>
                </c:pt>
                <c:pt idx="143">
                  <c:v>71.412803532008809</c:v>
                </c:pt>
                <c:pt idx="144">
                  <c:v>71.407327294849253</c:v>
                </c:pt>
                <c:pt idx="145">
                  <c:v>71.402673917969622</c:v>
                </c:pt>
                <c:pt idx="146">
                  <c:v>71.357409713574086</c:v>
                </c:pt>
                <c:pt idx="147">
                  <c:v>71.307719421924546</c:v>
                </c:pt>
                <c:pt idx="148">
                  <c:v>71.274961597542244</c:v>
                </c:pt>
                <c:pt idx="149">
                  <c:v>71.243697478991606</c:v>
                </c:pt>
                <c:pt idx="150">
                  <c:v>71.206841938549246</c:v>
                </c:pt>
                <c:pt idx="151">
                  <c:v>71.136363636363612</c:v>
                </c:pt>
                <c:pt idx="152">
                  <c:v>71.05943152454779</c:v>
                </c:pt>
                <c:pt idx="153">
                  <c:v>71.032934131736496</c:v>
                </c:pt>
                <c:pt idx="154">
                  <c:v>70.952464479915804</c:v>
                </c:pt>
                <c:pt idx="155">
                  <c:v>70.775601210383797</c:v>
                </c:pt>
                <c:pt idx="156">
                  <c:v>70.708978718045572</c:v>
                </c:pt>
                <c:pt idx="157">
                  <c:v>70.666305525460459</c:v>
                </c:pt>
                <c:pt idx="158">
                  <c:v>70.660559305689489</c:v>
                </c:pt>
                <c:pt idx="159">
                  <c:v>70.641762452107287</c:v>
                </c:pt>
                <c:pt idx="160">
                  <c:v>70.601092896174833</c:v>
                </c:pt>
                <c:pt idx="161">
                  <c:v>70.576015108592998</c:v>
                </c:pt>
                <c:pt idx="162">
                  <c:v>70.534698521046664</c:v>
                </c:pt>
                <c:pt idx="163">
                  <c:v>70.489991403659559</c:v>
                </c:pt>
                <c:pt idx="164">
                  <c:v>70.483329025588006</c:v>
                </c:pt>
                <c:pt idx="165">
                  <c:v>70.470782194541101</c:v>
                </c:pt>
                <c:pt idx="166">
                  <c:v>70.465686274509792</c:v>
                </c:pt>
                <c:pt idx="167">
                  <c:v>70.449678800856518</c:v>
                </c:pt>
                <c:pt idx="168">
                  <c:v>70.437074456402371</c:v>
                </c:pt>
                <c:pt idx="169">
                  <c:v>70.359501100513569</c:v>
                </c:pt>
                <c:pt idx="170">
                  <c:v>70.349386213408849</c:v>
                </c:pt>
                <c:pt idx="171">
                  <c:v>70.212102308172163</c:v>
                </c:pt>
                <c:pt idx="172">
                  <c:v>70.193410916243238</c:v>
                </c:pt>
                <c:pt idx="173">
                  <c:v>70.183486238532097</c:v>
                </c:pt>
                <c:pt idx="174">
                  <c:v>70.111548556430435</c:v>
                </c:pt>
                <c:pt idx="175">
                  <c:v>70.10272759475734</c:v>
                </c:pt>
                <c:pt idx="176">
                  <c:v>70.059638127969237</c:v>
                </c:pt>
                <c:pt idx="177">
                  <c:v>69.889357218124303</c:v>
                </c:pt>
                <c:pt idx="178">
                  <c:v>69.807121661721084</c:v>
                </c:pt>
                <c:pt idx="179">
                  <c:v>69.687017001545598</c:v>
                </c:pt>
                <c:pt idx="180">
                  <c:v>69.613649182177113</c:v>
                </c:pt>
                <c:pt idx="181">
                  <c:v>69.423966012745211</c:v>
                </c:pt>
                <c:pt idx="182">
                  <c:v>69.225796023921092</c:v>
                </c:pt>
                <c:pt idx="183">
                  <c:v>69.209558823529392</c:v>
                </c:pt>
                <c:pt idx="184">
                  <c:v>69.009216589861765</c:v>
                </c:pt>
                <c:pt idx="185">
                  <c:v>68.883227176220799</c:v>
                </c:pt>
                <c:pt idx="186">
                  <c:v>68.708452041785378</c:v>
                </c:pt>
                <c:pt idx="187">
                  <c:v>68.696943972835314</c:v>
                </c:pt>
                <c:pt idx="188">
                  <c:v>68.597479216948244</c:v>
                </c:pt>
                <c:pt idx="189">
                  <c:v>68.571924947880476</c:v>
                </c:pt>
                <c:pt idx="190">
                  <c:v>68.515997277059213</c:v>
                </c:pt>
                <c:pt idx="191">
                  <c:v>68.471833177715538</c:v>
                </c:pt>
                <c:pt idx="192">
                  <c:v>68.288205598898571</c:v>
                </c:pt>
                <c:pt idx="193">
                  <c:v>68.19233736178964</c:v>
                </c:pt>
                <c:pt idx="194">
                  <c:v>68.042093602880101</c:v>
                </c:pt>
                <c:pt idx="195">
                  <c:v>67.743902439024382</c:v>
                </c:pt>
                <c:pt idx="196">
                  <c:v>67.713903743315541</c:v>
                </c:pt>
                <c:pt idx="197">
                  <c:v>67.676920745567514</c:v>
                </c:pt>
                <c:pt idx="198">
                  <c:v>67.185378590078301</c:v>
                </c:pt>
                <c:pt idx="199">
                  <c:v>67.023667856670599</c:v>
                </c:pt>
                <c:pt idx="200">
                  <c:v>66.785714285714306</c:v>
                </c:pt>
                <c:pt idx="201">
                  <c:v>66.761643835616454</c:v>
                </c:pt>
                <c:pt idx="202">
                  <c:v>66.694444444444443</c:v>
                </c:pt>
                <c:pt idx="203">
                  <c:v>66.324626865671647</c:v>
                </c:pt>
                <c:pt idx="204">
                  <c:v>66.031828854682999</c:v>
                </c:pt>
                <c:pt idx="205">
                  <c:v>65.640307907627701</c:v>
                </c:pt>
                <c:pt idx="206">
                  <c:v>65.485756026296556</c:v>
                </c:pt>
                <c:pt idx="207">
                  <c:v>64.587829089339664</c:v>
                </c:pt>
                <c:pt idx="208">
                  <c:v>62.66842617030143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157568"/>
        <c:axId val="84159488"/>
      </c:scatterChart>
      <c:valAx>
        <c:axId val="84157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 dirty="0" smtClean="0"/>
                  <a:t>IMD</a:t>
                </a:r>
                <a:r>
                  <a:rPr lang="en-US" sz="1800" baseline="0" dirty="0" smtClean="0"/>
                  <a:t> deprivation score</a:t>
                </a:r>
                <a:endParaRPr lang="en-US" sz="1800" dirty="0"/>
              </a:p>
            </c:rich>
          </c:tx>
          <c:layout>
            <c:manualLayout>
              <c:xMode val="edge"/>
              <c:yMode val="edge"/>
              <c:x val="0.45884997901841601"/>
              <c:y val="0.95504469913970902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59488"/>
        <c:crosses val="autoZero"/>
        <c:crossBetween val="midCat"/>
      </c:valAx>
      <c:valAx>
        <c:axId val="8415948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[Red]\-#,##0\ 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157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582E7C-8E60-472D-841C-D04D209EDC5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5CDB75E-9B6C-4355-9C44-95CC81D340DC}">
      <dgm:prSet phldrT="[Text]"/>
      <dgm:spPr/>
      <dgm:t>
        <a:bodyPr/>
        <a:lstStyle/>
        <a:p>
          <a:r>
            <a:rPr lang="en-GB" dirty="0" smtClean="0"/>
            <a:t>Compelling case for change</a:t>
          </a:r>
          <a:endParaRPr lang="en-GB" dirty="0"/>
        </a:p>
      </dgm:t>
    </dgm:pt>
    <dgm:pt modelId="{EF45B070-6B34-4D99-BCC6-5A1F7A0F925F}" type="parTrans" cxnId="{9D07C713-28DC-4A03-9C2C-57085ECFECD1}">
      <dgm:prSet/>
      <dgm:spPr/>
      <dgm:t>
        <a:bodyPr/>
        <a:lstStyle/>
        <a:p>
          <a:endParaRPr lang="en-GB"/>
        </a:p>
      </dgm:t>
    </dgm:pt>
    <dgm:pt modelId="{A5F40BB7-95BD-42BF-B66F-5BBC5E61CB8E}" type="sibTrans" cxnId="{9D07C713-28DC-4A03-9C2C-57085ECFECD1}">
      <dgm:prSet/>
      <dgm:spPr/>
      <dgm:t>
        <a:bodyPr/>
        <a:lstStyle/>
        <a:p>
          <a:endParaRPr lang="en-GB"/>
        </a:p>
      </dgm:t>
    </dgm:pt>
    <dgm:pt modelId="{F3075CA8-3597-4B82-8252-DC8A4810EA71}">
      <dgm:prSet phldrT="[Text]"/>
      <dgm:spPr/>
      <dgm:t>
        <a:bodyPr/>
        <a:lstStyle/>
        <a:p>
          <a:r>
            <a:rPr lang="en-GB" dirty="0" smtClean="0"/>
            <a:t>Finance to support change  </a:t>
          </a:r>
          <a:endParaRPr lang="en-GB" dirty="0"/>
        </a:p>
      </dgm:t>
    </dgm:pt>
    <dgm:pt modelId="{7B769D29-2F6B-4F4D-93CF-E3F89234B660}" type="parTrans" cxnId="{B536559F-7F7B-416B-9722-C880D57A3FD7}">
      <dgm:prSet/>
      <dgm:spPr/>
      <dgm:t>
        <a:bodyPr/>
        <a:lstStyle/>
        <a:p>
          <a:endParaRPr lang="en-GB"/>
        </a:p>
      </dgm:t>
    </dgm:pt>
    <dgm:pt modelId="{AD6ACBB8-45F2-4B78-8374-685BF5F5881C}" type="sibTrans" cxnId="{B536559F-7F7B-416B-9722-C880D57A3FD7}">
      <dgm:prSet/>
      <dgm:spPr/>
      <dgm:t>
        <a:bodyPr/>
        <a:lstStyle/>
        <a:p>
          <a:endParaRPr lang="en-GB"/>
        </a:p>
      </dgm:t>
    </dgm:pt>
    <dgm:pt modelId="{921559B7-C6AA-482A-8432-83529B5DD332}">
      <dgm:prSet phldrT="[Text]"/>
      <dgm:spPr/>
      <dgm:t>
        <a:bodyPr/>
        <a:lstStyle/>
        <a:p>
          <a:r>
            <a:rPr lang="en-GB" dirty="0" smtClean="0"/>
            <a:t>IT enabled</a:t>
          </a:r>
          <a:endParaRPr lang="en-GB" dirty="0"/>
        </a:p>
      </dgm:t>
    </dgm:pt>
    <dgm:pt modelId="{EFCF33BE-A917-4028-8DDE-51F923BD68EE}" type="parTrans" cxnId="{1DD85DCB-19EC-4B3B-AD8A-C03CE9BC56FC}">
      <dgm:prSet/>
      <dgm:spPr/>
      <dgm:t>
        <a:bodyPr/>
        <a:lstStyle/>
        <a:p>
          <a:endParaRPr lang="en-GB"/>
        </a:p>
      </dgm:t>
    </dgm:pt>
    <dgm:pt modelId="{75D1E06C-B3C1-4348-9A17-A98E97568A45}" type="sibTrans" cxnId="{1DD85DCB-19EC-4B3B-AD8A-C03CE9BC56FC}">
      <dgm:prSet/>
      <dgm:spPr/>
      <dgm:t>
        <a:bodyPr/>
        <a:lstStyle/>
        <a:p>
          <a:endParaRPr lang="en-GB"/>
        </a:p>
      </dgm:t>
    </dgm:pt>
    <dgm:pt modelId="{31865C2E-1E87-4136-BB18-4CDCC88F29F7}">
      <dgm:prSet phldrT="[Text]"/>
      <dgm:spPr/>
      <dgm:t>
        <a:bodyPr/>
        <a:lstStyle/>
        <a:p>
          <a:r>
            <a:rPr lang="en-GB" dirty="0" smtClean="0"/>
            <a:t>Evaluation built in </a:t>
          </a:r>
          <a:endParaRPr lang="en-GB" dirty="0"/>
        </a:p>
      </dgm:t>
    </dgm:pt>
    <dgm:pt modelId="{15A2588D-F1CA-4DE8-BC0B-03428222D7A7}" type="parTrans" cxnId="{03F8E037-4EB8-41CA-A086-778D7B091CC9}">
      <dgm:prSet/>
      <dgm:spPr/>
      <dgm:t>
        <a:bodyPr/>
        <a:lstStyle/>
        <a:p>
          <a:endParaRPr lang="en-GB"/>
        </a:p>
      </dgm:t>
    </dgm:pt>
    <dgm:pt modelId="{E150CE67-997C-44C3-9DC7-1186C3437999}" type="sibTrans" cxnId="{03F8E037-4EB8-41CA-A086-778D7B091CC9}">
      <dgm:prSet/>
      <dgm:spPr/>
      <dgm:t>
        <a:bodyPr/>
        <a:lstStyle/>
        <a:p>
          <a:endParaRPr lang="en-GB"/>
        </a:p>
      </dgm:t>
    </dgm:pt>
    <dgm:pt modelId="{D039CDD1-CF4E-4143-B324-35B3CF9F3B90}">
      <dgm:prSet phldrT="[Text]"/>
      <dgm:spPr/>
      <dgm:t>
        <a:bodyPr/>
        <a:lstStyle/>
        <a:p>
          <a:r>
            <a:rPr lang="en-GB" dirty="0" smtClean="0"/>
            <a:t>Peer and organisational learning</a:t>
          </a:r>
          <a:endParaRPr lang="en-GB" dirty="0"/>
        </a:p>
      </dgm:t>
    </dgm:pt>
    <dgm:pt modelId="{A49466E8-4AC5-4AE8-9F7A-1D043AC62DBF}" type="parTrans" cxnId="{C8BF6736-7B2E-494E-A6BE-792F74DA2808}">
      <dgm:prSet/>
      <dgm:spPr/>
      <dgm:t>
        <a:bodyPr/>
        <a:lstStyle/>
        <a:p>
          <a:endParaRPr lang="en-GB"/>
        </a:p>
      </dgm:t>
    </dgm:pt>
    <dgm:pt modelId="{030A0305-4EA4-4468-894B-4C223A09CFEF}" type="sibTrans" cxnId="{C8BF6736-7B2E-494E-A6BE-792F74DA2808}">
      <dgm:prSet/>
      <dgm:spPr/>
      <dgm:t>
        <a:bodyPr/>
        <a:lstStyle/>
        <a:p>
          <a:endParaRPr lang="en-GB"/>
        </a:p>
      </dgm:t>
    </dgm:pt>
    <dgm:pt modelId="{9AC099E9-503B-455F-91AD-CC3195432BDE}" type="pres">
      <dgm:prSet presAssocID="{37582E7C-8E60-472D-841C-D04D209EDC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246235F-4807-4CFC-B67F-AA048EFA76AB}" type="pres">
      <dgm:prSet presAssocID="{C5CDB75E-9B6C-4355-9C44-95CC81D340DC}" presName="linNode" presStyleCnt="0"/>
      <dgm:spPr/>
    </dgm:pt>
    <dgm:pt modelId="{C9F66927-E309-424E-8B19-F8F50B0840A6}" type="pres">
      <dgm:prSet presAssocID="{C5CDB75E-9B6C-4355-9C44-95CC81D340DC}" presName="parentText" presStyleLbl="node1" presStyleIdx="0" presStyleCnt="5" custScaleX="277778" custLinFactNeighborX="136" custLinFactNeighborY="1255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8F4CC4-024A-4897-8AE6-F0C7BF60C10E}" type="pres">
      <dgm:prSet presAssocID="{A5F40BB7-95BD-42BF-B66F-5BBC5E61CB8E}" presName="sp" presStyleCnt="0"/>
      <dgm:spPr/>
    </dgm:pt>
    <dgm:pt modelId="{1A05DF2C-9FFD-42B1-B73D-C8D947649B84}" type="pres">
      <dgm:prSet presAssocID="{F3075CA8-3597-4B82-8252-DC8A4810EA71}" presName="linNode" presStyleCnt="0"/>
      <dgm:spPr/>
    </dgm:pt>
    <dgm:pt modelId="{5B203F24-CF95-484A-87B2-1D80C0DB01BD}" type="pres">
      <dgm:prSet presAssocID="{F3075CA8-3597-4B82-8252-DC8A4810EA71}" presName="parentText" presStyleLbl="node1" presStyleIdx="1" presStyleCnt="5" custScaleX="277778" custLinFactNeighborX="-631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E7AEFF6-7B40-4082-AE34-80B7DA314CFD}" type="pres">
      <dgm:prSet presAssocID="{AD6ACBB8-45F2-4B78-8374-685BF5F5881C}" presName="sp" presStyleCnt="0"/>
      <dgm:spPr/>
    </dgm:pt>
    <dgm:pt modelId="{20F92F00-6CCA-49B9-B5CB-1440931DDF75}" type="pres">
      <dgm:prSet presAssocID="{921559B7-C6AA-482A-8432-83529B5DD332}" presName="linNode" presStyleCnt="0"/>
      <dgm:spPr/>
    </dgm:pt>
    <dgm:pt modelId="{A9B3F412-FF7E-4785-AB6C-9311E7318206}" type="pres">
      <dgm:prSet presAssocID="{921559B7-C6AA-482A-8432-83529B5DD332}" presName="parentText" presStyleLbl="node1" presStyleIdx="2" presStyleCnt="5" custScaleX="277778" custLinFactNeighborX="-43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3D8DEF-8A41-4274-BB9B-FE4ADAC0085B}" type="pres">
      <dgm:prSet presAssocID="{75D1E06C-B3C1-4348-9A17-A98E97568A45}" presName="sp" presStyleCnt="0"/>
      <dgm:spPr/>
    </dgm:pt>
    <dgm:pt modelId="{F3894B5A-DEEE-486E-8289-0C2E440C1C8E}" type="pres">
      <dgm:prSet presAssocID="{31865C2E-1E87-4136-BB18-4CDCC88F29F7}" presName="linNode" presStyleCnt="0"/>
      <dgm:spPr/>
    </dgm:pt>
    <dgm:pt modelId="{D2BD050B-4780-44F4-842E-16423B80DB8A}" type="pres">
      <dgm:prSet presAssocID="{31865C2E-1E87-4136-BB18-4CDCC88F29F7}" presName="parentText" presStyleLbl="node1" presStyleIdx="3" presStyleCnt="5" custScaleX="277778" custLinFactNeighborX="-631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835F30-9BCA-4647-ACC5-9340016D40D0}" type="pres">
      <dgm:prSet presAssocID="{E150CE67-997C-44C3-9DC7-1186C3437999}" presName="sp" presStyleCnt="0"/>
      <dgm:spPr/>
    </dgm:pt>
    <dgm:pt modelId="{A16FB3BE-6948-4F35-8F5F-E9C4FD0BE10D}" type="pres">
      <dgm:prSet presAssocID="{D039CDD1-CF4E-4143-B324-35B3CF9F3B90}" presName="linNode" presStyleCnt="0"/>
      <dgm:spPr/>
    </dgm:pt>
    <dgm:pt modelId="{F899E9B1-A5FA-4022-B00E-EEE5A6CCB541}" type="pres">
      <dgm:prSet presAssocID="{D039CDD1-CF4E-4143-B324-35B3CF9F3B90}" presName="parentText" presStyleLbl="node1" presStyleIdx="4" presStyleCnt="5" custScaleX="277778" custLinFactNeighborX="3642" custLinFactNeighborY="917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BF6736-7B2E-494E-A6BE-792F74DA2808}" srcId="{37582E7C-8E60-472D-841C-D04D209EDC55}" destId="{D039CDD1-CF4E-4143-B324-35B3CF9F3B90}" srcOrd="4" destOrd="0" parTransId="{A49466E8-4AC5-4AE8-9F7A-1D043AC62DBF}" sibTransId="{030A0305-4EA4-4468-894B-4C223A09CFEF}"/>
    <dgm:cxn modelId="{F4CA2943-FF01-49A2-9AF9-67E0DA0BFCC4}" type="presOf" srcId="{C5CDB75E-9B6C-4355-9C44-95CC81D340DC}" destId="{C9F66927-E309-424E-8B19-F8F50B0840A6}" srcOrd="0" destOrd="0" presId="urn:microsoft.com/office/officeart/2005/8/layout/vList5"/>
    <dgm:cxn modelId="{DFA34977-0868-4405-AAAF-0A10B59ED7C4}" type="presOf" srcId="{D039CDD1-CF4E-4143-B324-35B3CF9F3B90}" destId="{F899E9B1-A5FA-4022-B00E-EEE5A6CCB541}" srcOrd="0" destOrd="0" presId="urn:microsoft.com/office/officeart/2005/8/layout/vList5"/>
    <dgm:cxn modelId="{1DD85DCB-19EC-4B3B-AD8A-C03CE9BC56FC}" srcId="{37582E7C-8E60-472D-841C-D04D209EDC55}" destId="{921559B7-C6AA-482A-8432-83529B5DD332}" srcOrd="2" destOrd="0" parTransId="{EFCF33BE-A917-4028-8DDE-51F923BD68EE}" sibTransId="{75D1E06C-B3C1-4348-9A17-A98E97568A45}"/>
    <dgm:cxn modelId="{B536559F-7F7B-416B-9722-C880D57A3FD7}" srcId="{37582E7C-8E60-472D-841C-D04D209EDC55}" destId="{F3075CA8-3597-4B82-8252-DC8A4810EA71}" srcOrd="1" destOrd="0" parTransId="{7B769D29-2F6B-4F4D-93CF-E3F89234B660}" sibTransId="{AD6ACBB8-45F2-4B78-8374-685BF5F5881C}"/>
    <dgm:cxn modelId="{1407E5A9-1BBF-4627-B383-087979A2B085}" type="presOf" srcId="{F3075CA8-3597-4B82-8252-DC8A4810EA71}" destId="{5B203F24-CF95-484A-87B2-1D80C0DB01BD}" srcOrd="0" destOrd="0" presId="urn:microsoft.com/office/officeart/2005/8/layout/vList5"/>
    <dgm:cxn modelId="{03F8E037-4EB8-41CA-A086-778D7B091CC9}" srcId="{37582E7C-8E60-472D-841C-D04D209EDC55}" destId="{31865C2E-1E87-4136-BB18-4CDCC88F29F7}" srcOrd="3" destOrd="0" parTransId="{15A2588D-F1CA-4DE8-BC0B-03428222D7A7}" sibTransId="{E150CE67-997C-44C3-9DC7-1186C3437999}"/>
    <dgm:cxn modelId="{34F7B7F6-BD5E-4248-AF5F-DC0FFFCB6403}" type="presOf" srcId="{37582E7C-8E60-472D-841C-D04D209EDC55}" destId="{9AC099E9-503B-455F-91AD-CC3195432BDE}" srcOrd="0" destOrd="0" presId="urn:microsoft.com/office/officeart/2005/8/layout/vList5"/>
    <dgm:cxn modelId="{4F7F5944-7D28-4AC6-88B9-A64A5C3A0ECB}" type="presOf" srcId="{921559B7-C6AA-482A-8432-83529B5DD332}" destId="{A9B3F412-FF7E-4785-AB6C-9311E7318206}" srcOrd="0" destOrd="0" presId="urn:microsoft.com/office/officeart/2005/8/layout/vList5"/>
    <dgm:cxn modelId="{F1F01834-F73C-49D5-B76D-424926CF1EED}" type="presOf" srcId="{31865C2E-1E87-4136-BB18-4CDCC88F29F7}" destId="{D2BD050B-4780-44F4-842E-16423B80DB8A}" srcOrd="0" destOrd="0" presId="urn:microsoft.com/office/officeart/2005/8/layout/vList5"/>
    <dgm:cxn modelId="{9D07C713-28DC-4A03-9C2C-57085ECFECD1}" srcId="{37582E7C-8E60-472D-841C-D04D209EDC55}" destId="{C5CDB75E-9B6C-4355-9C44-95CC81D340DC}" srcOrd="0" destOrd="0" parTransId="{EF45B070-6B34-4D99-BCC6-5A1F7A0F925F}" sibTransId="{A5F40BB7-95BD-42BF-B66F-5BBC5E61CB8E}"/>
    <dgm:cxn modelId="{915B8246-1E98-4020-BBD5-84B62E7A96FC}" type="presParOf" srcId="{9AC099E9-503B-455F-91AD-CC3195432BDE}" destId="{7246235F-4807-4CFC-B67F-AA048EFA76AB}" srcOrd="0" destOrd="0" presId="urn:microsoft.com/office/officeart/2005/8/layout/vList5"/>
    <dgm:cxn modelId="{9C97B510-7E52-4B00-8A25-B60EB9E5B09A}" type="presParOf" srcId="{7246235F-4807-4CFC-B67F-AA048EFA76AB}" destId="{C9F66927-E309-424E-8B19-F8F50B0840A6}" srcOrd="0" destOrd="0" presId="urn:microsoft.com/office/officeart/2005/8/layout/vList5"/>
    <dgm:cxn modelId="{D6647CEE-0271-4CE7-A825-5B91C65B3DCA}" type="presParOf" srcId="{9AC099E9-503B-455F-91AD-CC3195432BDE}" destId="{1B8F4CC4-024A-4897-8AE6-F0C7BF60C10E}" srcOrd="1" destOrd="0" presId="urn:microsoft.com/office/officeart/2005/8/layout/vList5"/>
    <dgm:cxn modelId="{CE7BB5E1-D92E-48C3-9F77-7BA48BB6BCA1}" type="presParOf" srcId="{9AC099E9-503B-455F-91AD-CC3195432BDE}" destId="{1A05DF2C-9FFD-42B1-B73D-C8D947649B84}" srcOrd="2" destOrd="0" presId="urn:microsoft.com/office/officeart/2005/8/layout/vList5"/>
    <dgm:cxn modelId="{5CF96685-D7C1-438B-86A1-1F8A6CAB6677}" type="presParOf" srcId="{1A05DF2C-9FFD-42B1-B73D-C8D947649B84}" destId="{5B203F24-CF95-484A-87B2-1D80C0DB01BD}" srcOrd="0" destOrd="0" presId="urn:microsoft.com/office/officeart/2005/8/layout/vList5"/>
    <dgm:cxn modelId="{1ABDD51F-ADBA-4CCB-AD8F-3E0335D53A94}" type="presParOf" srcId="{9AC099E9-503B-455F-91AD-CC3195432BDE}" destId="{3E7AEFF6-7B40-4082-AE34-80B7DA314CFD}" srcOrd="3" destOrd="0" presId="urn:microsoft.com/office/officeart/2005/8/layout/vList5"/>
    <dgm:cxn modelId="{E323F6E8-6764-49EA-A861-A446AB06A1D7}" type="presParOf" srcId="{9AC099E9-503B-455F-91AD-CC3195432BDE}" destId="{20F92F00-6CCA-49B9-B5CB-1440931DDF75}" srcOrd="4" destOrd="0" presId="urn:microsoft.com/office/officeart/2005/8/layout/vList5"/>
    <dgm:cxn modelId="{305377A5-69F9-4D3C-8E8B-645A0A4332E0}" type="presParOf" srcId="{20F92F00-6CCA-49B9-B5CB-1440931DDF75}" destId="{A9B3F412-FF7E-4785-AB6C-9311E7318206}" srcOrd="0" destOrd="0" presId="urn:microsoft.com/office/officeart/2005/8/layout/vList5"/>
    <dgm:cxn modelId="{5640843E-6590-433C-A366-A663F8015E74}" type="presParOf" srcId="{9AC099E9-503B-455F-91AD-CC3195432BDE}" destId="{473D8DEF-8A41-4274-BB9B-FE4ADAC0085B}" srcOrd="5" destOrd="0" presId="urn:microsoft.com/office/officeart/2005/8/layout/vList5"/>
    <dgm:cxn modelId="{427AFEC0-8ABC-4432-B8AD-1DD50072C2A5}" type="presParOf" srcId="{9AC099E9-503B-455F-91AD-CC3195432BDE}" destId="{F3894B5A-DEEE-486E-8289-0C2E440C1C8E}" srcOrd="6" destOrd="0" presId="urn:microsoft.com/office/officeart/2005/8/layout/vList5"/>
    <dgm:cxn modelId="{148B51C0-10E0-4EE1-8D59-82CAE761285F}" type="presParOf" srcId="{F3894B5A-DEEE-486E-8289-0C2E440C1C8E}" destId="{D2BD050B-4780-44F4-842E-16423B80DB8A}" srcOrd="0" destOrd="0" presId="urn:microsoft.com/office/officeart/2005/8/layout/vList5"/>
    <dgm:cxn modelId="{E251AD36-1963-48A3-89EE-15CD2AC9342A}" type="presParOf" srcId="{9AC099E9-503B-455F-91AD-CC3195432BDE}" destId="{1B835F30-9BCA-4647-ACC5-9340016D40D0}" srcOrd="7" destOrd="0" presId="urn:microsoft.com/office/officeart/2005/8/layout/vList5"/>
    <dgm:cxn modelId="{B22EFE90-46BD-40AE-9196-711970E004E8}" type="presParOf" srcId="{9AC099E9-503B-455F-91AD-CC3195432BDE}" destId="{A16FB3BE-6948-4F35-8F5F-E9C4FD0BE10D}" srcOrd="8" destOrd="0" presId="urn:microsoft.com/office/officeart/2005/8/layout/vList5"/>
    <dgm:cxn modelId="{E6FBD2AC-EFF9-4FFB-B864-AD67AC607FC4}" type="presParOf" srcId="{A16FB3BE-6948-4F35-8F5F-E9C4FD0BE10D}" destId="{F899E9B1-A5FA-4022-B00E-EEE5A6CCB54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278EFF-45DB-4960-9B44-98F7961F8E9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58D55A0-A962-4379-9D9C-6E35B079627B}">
      <dgm:prSet phldrT="[Text]"/>
      <dgm:spPr/>
      <dgm:t>
        <a:bodyPr/>
        <a:lstStyle/>
        <a:p>
          <a:endParaRPr lang="en-GB" dirty="0"/>
        </a:p>
      </dgm:t>
    </dgm:pt>
    <dgm:pt modelId="{5802ADA0-E9B2-4527-9E67-621447B184E9}" type="parTrans" cxnId="{4B3C8236-2A2F-43E1-9BDA-55766CEA82B7}">
      <dgm:prSet/>
      <dgm:spPr/>
      <dgm:t>
        <a:bodyPr/>
        <a:lstStyle/>
        <a:p>
          <a:endParaRPr lang="en-GB"/>
        </a:p>
      </dgm:t>
    </dgm:pt>
    <dgm:pt modelId="{52C73A2C-B265-453C-A9DB-97BAB7FB3862}" type="sibTrans" cxnId="{4B3C8236-2A2F-43E1-9BDA-55766CEA82B7}">
      <dgm:prSet/>
      <dgm:spPr/>
      <dgm:t>
        <a:bodyPr/>
        <a:lstStyle/>
        <a:p>
          <a:endParaRPr lang="en-GB"/>
        </a:p>
      </dgm:t>
    </dgm:pt>
    <dgm:pt modelId="{35169B90-D831-463D-852A-EDAA84BE2739}" type="pres">
      <dgm:prSet presAssocID="{0C278EFF-45DB-4960-9B44-98F7961F8E9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5EF6E31-B0AC-47BB-B796-3926D7A63457}" type="pres">
      <dgm:prSet presAssocID="{0C278EFF-45DB-4960-9B44-98F7961F8E99}" presName="arrow" presStyleLbl="bgShp" presStyleIdx="0" presStyleCnt="1" custLinFactNeighborX="-22" custLinFactNeighborY="8481"/>
      <dgm:spPr/>
    </dgm:pt>
    <dgm:pt modelId="{1DA62019-AB59-42E5-A5D1-CC69839BAE42}" type="pres">
      <dgm:prSet presAssocID="{0C278EFF-45DB-4960-9B44-98F7961F8E99}" presName="arrowDiagram1" presStyleCnt="0">
        <dgm:presLayoutVars>
          <dgm:bulletEnabled val="1"/>
        </dgm:presLayoutVars>
      </dgm:prSet>
      <dgm:spPr/>
    </dgm:pt>
    <dgm:pt modelId="{B90907D0-03FB-4555-8AD0-528DA0678E28}" type="pres">
      <dgm:prSet presAssocID="{F58D55A0-A962-4379-9D9C-6E35B079627B}" presName="bullet1" presStyleLbl="node1" presStyleIdx="0" presStyleCnt="1"/>
      <dgm:spPr/>
    </dgm:pt>
    <dgm:pt modelId="{3A4EDA27-4738-4243-A049-9BEF5805C11E}" type="pres">
      <dgm:prSet presAssocID="{F58D55A0-A962-4379-9D9C-6E35B079627B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00954A3-3EAB-48DA-8AED-84C43D9D3D82}" type="presOf" srcId="{F58D55A0-A962-4379-9D9C-6E35B079627B}" destId="{3A4EDA27-4738-4243-A049-9BEF5805C11E}" srcOrd="0" destOrd="0" presId="urn:microsoft.com/office/officeart/2005/8/layout/arrow2"/>
    <dgm:cxn modelId="{79AA6E8A-16BA-460A-88CE-67047CBA8A51}" type="presOf" srcId="{0C278EFF-45DB-4960-9B44-98F7961F8E99}" destId="{35169B90-D831-463D-852A-EDAA84BE2739}" srcOrd="0" destOrd="0" presId="urn:microsoft.com/office/officeart/2005/8/layout/arrow2"/>
    <dgm:cxn modelId="{4B3C8236-2A2F-43E1-9BDA-55766CEA82B7}" srcId="{0C278EFF-45DB-4960-9B44-98F7961F8E99}" destId="{F58D55A0-A962-4379-9D9C-6E35B079627B}" srcOrd="0" destOrd="0" parTransId="{5802ADA0-E9B2-4527-9E67-621447B184E9}" sibTransId="{52C73A2C-B265-453C-A9DB-97BAB7FB3862}"/>
    <dgm:cxn modelId="{E35B29C1-2687-4935-B60C-79E281DE7E4B}" type="presParOf" srcId="{35169B90-D831-463D-852A-EDAA84BE2739}" destId="{75EF6E31-B0AC-47BB-B796-3926D7A63457}" srcOrd="0" destOrd="0" presId="urn:microsoft.com/office/officeart/2005/8/layout/arrow2"/>
    <dgm:cxn modelId="{F21EE6F2-F4B4-46FA-AC3E-771B87832A64}" type="presParOf" srcId="{35169B90-D831-463D-852A-EDAA84BE2739}" destId="{1DA62019-AB59-42E5-A5D1-CC69839BAE42}" srcOrd="1" destOrd="0" presId="urn:microsoft.com/office/officeart/2005/8/layout/arrow2"/>
    <dgm:cxn modelId="{378F599C-F254-412B-8CCF-CE4A1F6B0C39}" type="presParOf" srcId="{1DA62019-AB59-42E5-A5D1-CC69839BAE42}" destId="{B90907D0-03FB-4555-8AD0-528DA0678E28}" srcOrd="0" destOrd="0" presId="urn:microsoft.com/office/officeart/2005/8/layout/arrow2"/>
    <dgm:cxn modelId="{D5E4910C-8A21-4302-AF8E-CDC56CDEA532}" type="presParOf" srcId="{1DA62019-AB59-42E5-A5D1-CC69839BAE42}" destId="{3A4EDA27-4738-4243-A049-9BEF5805C11E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71971F-C973-4EF1-8842-F696525B4783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76C84E2-F175-452C-BF6F-B996A965C7D2}">
      <dgm:prSet phldrT="[Text]"/>
      <dgm:spPr>
        <a:solidFill>
          <a:srgbClr val="FFC0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b="1" dirty="0" smtClean="0">
              <a:solidFill>
                <a:srgbClr val="0070C0"/>
              </a:solidFill>
            </a:rPr>
            <a:t>Diabetes</a:t>
          </a:r>
          <a:endParaRPr lang="en-GB" b="1" dirty="0">
            <a:solidFill>
              <a:srgbClr val="0070C0"/>
            </a:solidFill>
          </a:endParaRPr>
        </a:p>
      </dgm:t>
    </dgm:pt>
    <dgm:pt modelId="{7C8DCCBE-9A73-4361-9DA5-9133BA93442E}" type="parTrans" cxnId="{95CA738F-5C0F-4FA2-97D3-50CF9A944D38}">
      <dgm:prSet/>
      <dgm:spPr/>
      <dgm:t>
        <a:bodyPr/>
        <a:lstStyle/>
        <a:p>
          <a:endParaRPr lang="en-GB"/>
        </a:p>
      </dgm:t>
    </dgm:pt>
    <dgm:pt modelId="{8D330368-03B1-454C-A91B-0D9ABDF8A436}" type="sibTrans" cxnId="{95CA738F-5C0F-4FA2-97D3-50CF9A944D38}">
      <dgm:prSet/>
      <dgm:spPr/>
      <dgm:t>
        <a:bodyPr/>
        <a:lstStyle/>
        <a:p>
          <a:endParaRPr lang="en-GB"/>
        </a:p>
      </dgm:t>
    </dgm:pt>
    <dgm:pt modelId="{8BEF87AD-AA16-408C-B5BF-7DC81AB77934}">
      <dgm:prSet phldrT="[Text]"/>
      <dgm:spPr>
        <a:solidFill>
          <a:srgbClr val="FF0000">
            <a:alpha val="67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b="1" dirty="0" smtClean="0"/>
            <a:t>CVD</a:t>
          </a:r>
          <a:endParaRPr lang="en-GB" b="1" dirty="0"/>
        </a:p>
      </dgm:t>
    </dgm:pt>
    <dgm:pt modelId="{7D47A309-11B8-4D24-96B2-65C32D6F8B9C}" type="parTrans" cxnId="{067E02A0-AB8D-49E2-8753-2C305DC23313}">
      <dgm:prSet/>
      <dgm:spPr/>
      <dgm:t>
        <a:bodyPr/>
        <a:lstStyle/>
        <a:p>
          <a:endParaRPr lang="en-GB"/>
        </a:p>
      </dgm:t>
    </dgm:pt>
    <dgm:pt modelId="{AC4B9BE0-3984-4BDB-85FF-84D5A6C29185}" type="sibTrans" cxnId="{067E02A0-AB8D-49E2-8753-2C305DC23313}">
      <dgm:prSet/>
      <dgm:spPr/>
      <dgm:t>
        <a:bodyPr/>
        <a:lstStyle/>
        <a:p>
          <a:endParaRPr lang="en-GB"/>
        </a:p>
      </dgm:t>
    </dgm:pt>
    <dgm:pt modelId="{5950F72C-17E8-4421-8A5E-3C9228E80F6F}">
      <dgm:prSet phldrT="[Text]"/>
      <dgm:spPr>
        <a:solidFill>
          <a:srgbClr val="00B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b="1" dirty="0" err="1" smtClean="0"/>
            <a:t>Imms</a:t>
          </a:r>
          <a:r>
            <a:rPr lang="en-GB" b="1" dirty="0" smtClean="0"/>
            <a:t> </a:t>
          </a:r>
          <a:endParaRPr lang="en-GB" b="1" dirty="0"/>
        </a:p>
      </dgm:t>
    </dgm:pt>
    <dgm:pt modelId="{9BE93CF3-4F87-49D1-9F7E-1F8F11313FBF}" type="parTrans" cxnId="{CBB12119-BE01-4002-B539-140B8EFB2A93}">
      <dgm:prSet/>
      <dgm:spPr/>
      <dgm:t>
        <a:bodyPr/>
        <a:lstStyle/>
        <a:p>
          <a:endParaRPr lang="en-GB"/>
        </a:p>
      </dgm:t>
    </dgm:pt>
    <dgm:pt modelId="{E9880CE3-2E25-46AE-A575-9A5C99C60880}" type="sibTrans" cxnId="{CBB12119-BE01-4002-B539-140B8EFB2A93}">
      <dgm:prSet/>
      <dgm:spPr/>
      <dgm:t>
        <a:bodyPr/>
        <a:lstStyle/>
        <a:p>
          <a:endParaRPr lang="en-GB"/>
        </a:p>
      </dgm:t>
    </dgm:pt>
    <dgm:pt modelId="{92639544-E0C1-42BD-B6E6-4BD5E1A090EA}">
      <dgm:prSet phldrT="[Text]"/>
      <dgm:spPr>
        <a:solidFill>
          <a:srgbClr val="7030A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GB" b="1" dirty="0" smtClean="0"/>
            <a:t>COPD</a:t>
          </a:r>
          <a:endParaRPr lang="en-GB" b="1" dirty="0"/>
        </a:p>
      </dgm:t>
    </dgm:pt>
    <dgm:pt modelId="{A49282F1-2329-47F2-800C-74530F1114F7}" type="parTrans" cxnId="{664E5B8A-272C-4889-9D7B-F96DF0545B43}">
      <dgm:prSet/>
      <dgm:spPr/>
      <dgm:t>
        <a:bodyPr/>
        <a:lstStyle/>
        <a:p>
          <a:endParaRPr lang="en-GB"/>
        </a:p>
      </dgm:t>
    </dgm:pt>
    <dgm:pt modelId="{6A4B6FBD-C4EE-4CF7-88F2-FA37D7942E08}" type="sibTrans" cxnId="{664E5B8A-272C-4889-9D7B-F96DF0545B43}">
      <dgm:prSet/>
      <dgm:spPr/>
      <dgm:t>
        <a:bodyPr/>
        <a:lstStyle/>
        <a:p>
          <a:endParaRPr lang="en-GB"/>
        </a:p>
      </dgm:t>
    </dgm:pt>
    <dgm:pt modelId="{38F072B2-08B4-4960-9CB5-10207E4CC817}" type="pres">
      <dgm:prSet presAssocID="{1F71971F-C973-4EF1-8842-F696525B478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D925E60-EF28-4747-9482-404A0B8EE512}" type="pres">
      <dgm:prSet presAssocID="{976C84E2-F175-452C-BF6F-B996A965C7D2}" presName="node" presStyleLbl="node1" presStyleIdx="0" presStyleCnt="4" custLinFactNeighborX="3358" custLinFactNeighborY="-263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78084E-098F-4DAE-8738-9F4762CA033B}" type="pres">
      <dgm:prSet presAssocID="{8D330368-03B1-454C-A91B-0D9ABDF8A436}" presName="sibTrans" presStyleCnt="0"/>
      <dgm:spPr/>
    </dgm:pt>
    <dgm:pt modelId="{99BA14D0-EB2C-4655-8B52-A8C7398A376E}" type="pres">
      <dgm:prSet presAssocID="{8BEF87AD-AA16-408C-B5BF-7DC81AB77934}" presName="node" presStyleLbl="node1" presStyleIdx="1" presStyleCnt="4" custLinFactNeighborX="1283" custLinFactNeighborY="400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B97493-93DA-408B-850E-ED85950F3509}" type="pres">
      <dgm:prSet presAssocID="{AC4B9BE0-3984-4BDB-85FF-84D5A6C29185}" presName="sibTrans" presStyleCnt="0"/>
      <dgm:spPr/>
    </dgm:pt>
    <dgm:pt modelId="{7E1D06D2-8615-4A83-B5B1-186311FC98BA}" type="pres">
      <dgm:prSet presAssocID="{5950F72C-17E8-4421-8A5E-3C9228E80F6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B2AD440-3D6D-4218-9CB6-F02C78D9F73F}" type="pres">
      <dgm:prSet presAssocID="{E9880CE3-2E25-46AE-A575-9A5C99C60880}" presName="sibTrans" presStyleCnt="0"/>
      <dgm:spPr/>
    </dgm:pt>
    <dgm:pt modelId="{670D4470-DE90-4C3B-ABCB-4CB99A2D02DF}" type="pres">
      <dgm:prSet presAssocID="{92639544-E0C1-42BD-B6E6-4BD5E1A090E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5CA738F-5C0F-4FA2-97D3-50CF9A944D38}" srcId="{1F71971F-C973-4EF1-8842-F696525B4783}" destId="{976C84E2-F175-452C-BF6F-B996A965C7D2}" srcOrd="0" destOrd="0" parTransId="{7C8DCCBE-9A73-4361-9DA5-9133BA93442E}" sibTransId="{8D330368-03B1-454C-A91B-0D9ABDF8A436}"/>
    <dgm:cxn modelId="{905963AF-6FA2-4354-9CC8-F0F3560E9DE8}" type="presOf" srcId="{976C84E2-F175-452C-BF6F-B996A965C7D2}" destId="{2D925E60-EF28-4747-9482-404A0B8EE512}" srcOrd="0" destOrd="0" presId="urn:microsoft.com/office/officeart/2005/8/layout/default"/>
    <dgm:cxn modelId="{D02A62F3-C18F-462D-8A26-6DE538FE10ED}" type="presOf" srcId="{5950F72C-17E8-4421-8A5E-3C9228E80F6F}" destId="{7E1D06D2-8615-4A83-B5B1-186311FC98BA}" srcOrd="0" destOrd="0" presId="urn:microsoft.com/office/officeart/2005/8/layout/default"/>
    <dgm:cxn modelId="{5ABDB42B-07B8-4D84-8D44-8EF5606126E4}" type="presOf" srcId="{92639544-E0C1-42BD-B6E6-4BD5E1A090EA}" destId="{670D4470-DE90-4C3B-ABCB-4CB99A2D02DF}" srcOrd="0" destOrd="0" presId="urn:microsoft.com/office/officeart/2005/8/layout/default"/>
    <dgm:cxn modelId="{D7AB2CF5-8E8D-4B67-A920-D3C477484AE1}" type="presOf" srcId="{1F71971F-C973-4EF1-8842-F696525B4783}" destId="{38F072B2-08B4-4960-9CB5-10207E4CC817}" srcOrd="0" destOrd="0" presId="urn:microsoft.com/office/officeart/2005/8/layout/default"/>
    <dgm:cxn modelId="{664E5B8A-272C-4889-9D7B-F96DF0545B43}" srcId="{1F71971F-C973-4EF1-8842-F696525B4783}" destId="{92639544-E0C1-42BD-B6E6-4BD5E1A090EA}" srcOrd="3" destOrd="0" parTransId="{A49282F1-2329-47F2-800C-74530F1114F7}" sibTransId="{6A4B6FBD-C4EE-4CF7-88F2-FA37D7942E08}"/>
    <dgm:cxn modelId="{CBB12119-BE01-4002-B539-140B8EFB2A93}" srcId="{1F71971F-C973-4EF1-8842-F696525B4783}" destId="{5950F72C-17E8-4421-8A5E-3C9228E80F6F}" srcOrd="2" destOrd="0" parTransId="{9BE93CF3-4F87-49D1-9F7E-1F8F11313FBF}" sibTransId="{E9880CE3-2E25-46AE-A575-9A5C99C60880}"/>
    <dgm:cxn modelId="{CF0F4F51-DD96-46EE-A7E3-BC7454A85BDC}" type="presOf" srcId="{8BEF87AD-AA16-408C-B5BF-7DC81AB77934}" destId="{99BA14D0-EB2C-4655-8B52-A8C7398A376E}" srcOrd="0" destOrd="0" presId="urn:microsoft.com/office/officeart/2005/8/layout/default"/>
    <dgm:cxn modelId="{067E02A0-AB8D-49E2-8753-2C305DC23313}" srcId="{1F71971F-C973-4EF1-8842-F696525B4783}" destId="{8BEF87AD-AA16-408C-B5BF-7DC81AB77934}" srcOrd="1" destOrd="0" parTransId="{7D47A309-11B8-4D24-96B2-65C32D6F8B9C}" sibTransId="{AC4B9BE0-3984-4BDB-85FF-84D5A6C29185}"/>
    <dgm:cxn modelId="{778908F2-275C-4858-B78F-F4CBF80DFF1C}" type="presParOf" srcId="{38F072B2-08B4-4960-9CB5-10207E4CC817}" destId="{2D925E60-EF28-4747-9482-404A0B8EE512}" srcOrd="0" destOrd="0" presId="urn:microsoft.com/office/officeart/2005/8/layout/default"/>
    <dgm:cxn modelId="{EDB8198A-FF63-49D8-B29C-232FDA27B7A4}" type="presParOf" srcId="{38F072B2-08B4-4960-9CB5-10207E4CC817}" destId="{C778084E-098F-4DAE-8738-9F4762CA033B}" srcOrd="1" destOrd="0" presId="urn:microsoft.com/office/officeart/2005/8/layout/default"/>
    <dgm:cxn modelId="{466C64CB-0E29-4F16-A93F-5FB679059CE0}" type="presParOf" srcId="{38F072B2-08B4-4960-9CB5-10207E4CC817}" destId="{99BA14D0-EB2C-4655-8B52-A8C7398A376E}" srcOrd="2" destOrd="0" presId="urn:microsoft.com/office/officeart/2005/8/layout/default"/>
    <dgm:cxn modelId="{E2A21095-F637-463F-88E3-6F0FB5A4E57D}" type="presParOf" srcId="{38F072B2-08B4-4960-9CB5-10207E4CC817}" destId="{07B97493-93DA-408B-850E-ED85950F3509}" srcOrd="3" destOrd="0" presId="urn:microsoft.com/office/officeart/2005/8/layout/default"/>
    <dgm:cxn modelId="{264DD01C-C777-4958-92A5-B54BBB08DB82}" type="presParOf" srcId="{38F072B2-08B4-4960-9CB5-10207E4CC817}" destId="{7E1D06D2-8615-4A83-B5B1-186311FC98BA}" srcOrd="4" destOrd="0" presId="urn:microsoft.com/office/officeart/2005/8/layout/default"/>
    <dgm:cxn modelId="{A8024341-CCF2-4B94-9868-713F000B2A1C}" type="presParOf" srcId="{38F072B2-08B4-4960-9CB5-10207E4CC817}" destId="{4B2AD440-3D6D-4218-9CB6-F02C78D9F73F}" srcOrd="5" destOrd="0" presId="urn:microsoft.com/office/officeart/2005/8/layout/default"/>
    <dgm:cxn modelId="{4F46A7B2-BE84-4481-8104-99A0B8AAEACE}" type="presParOf" srcId="{38F072B2-08B4-4960-9CB5-10207E4CC817}" destId="{670D4470-DE90-4C3B-ABCB-4CB99A2D02D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6EB00E-095B-44CA-A937-9F07C2BB664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B8ADEBB9-7810-4CC3-876E-A4581739B77F}">
      <dgm:prSet phldrT="[Text]"/>
      <dgm:spPr/>
      <dgm:t>
        <a:bodyPr/>
        <a:lstStyle/>
        <a:p>
          <a:r>
            <a:rPr lang="en-GB" dirty="0" smtClean="0"/>
            <a:t>People</a:t>
          </a:r>
          <a:endParaRPr lang="en-GB" dirty="0"/>
        </a:p>
      </dgm:t>
    </dgm:pt>
    <dgm:pt modelId="{E6AB8DC1-D869-4F2B-9990-278C96B483B1}" type="parTrans" cxnId="{854499C9-3E33-4034-86A9-728550A779DC}">
      <dgm:prSet/>
      <dgm:spPr/>
      <dgm:t>
        <a:bodyPr/>
        <a:lstStyle/>
        <a:p>
          <a:endParaRPr lang="en-GB"/>
        </a:p>
      </dgm:t>
    </dgm:pt>
    <dgm:pt modelId="{9C049A4E-A821-4562-A739-59E4AD454694}" type="sibTrans" cxnId="{854499C9-3E33-4034-86A9-728550A779D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GB" sz="1400" dirty="0"/>
        </a:p>
      </dgm:t>
    </dgm:pt>
    <dgm:pt modelId="{DE9E88D5-528E-4505-A2F0-BF5BD6091665}">
      <dgm:prSet phldrT="[Text]" custT="1"/>
      <dgm:spPr/>
      <dgm:t>
        <a:bodyPr/>
        <a:lstStyle/>
        <a:p>
          <a:r>
            <a:rPr lang="en-GB" sz="1400" dirty="0" smtClean="0">
              <a:solidFill>
                <a:schemeClr val="bg1"/>
              </a:solidFill>
            </a:rPr>
            <a:t>Trusted</a:t>
          </a:r>
          <a:endParaRPr lang="en-GB" sz="1400" dirty="0">
            <a:solidFill>
              <a:schemeClr val="bg1"/>
            </a:solidFill>
          </a:endParaRPr>
        </a:p>
      </dgm:t>
    </dgm:pt>
    <dgm:pt modelId="{7C58528E-25A8-4DF3-A842-164AD6A422B5}" type="parTrans" cxnId="{7F938BE1-8E67-46D3-96DA-F94F2104BF14}">
      <dgm:prSet/>
      <dgm:spPr/>
      <dgm:t>
        <a:bodyPr/>
        <a:lstStyle/>
        <a:p>
          <a:endParaRPr lang="en-GB"/>
        </a:p>
      </dgm:t>
    </dgm:pt>
    <dgm:pt modelId="{BCF18081-7789-4224-922D-C7D992E58BF9}" type="sibTrans" cxnId="{7F938BE1-8E67-46D3-96DA-F94F2104BF14}">
      <dgm:prSet/>
      <dgm:spPr/>
      <dgm:t>
        <a:bodyPr/>
        <a:lstStyle/>
        <a:p>
          <a:endParaRPr lang="en-GB"/>
        </a:p>
      </dgm:t>
    </dgm:pt>
    <dgm:pt modelId="{5FEF8E74-7807-4DC6-94EE-B1C591FA201C}">
      <dgm:prSet phldrT="[Text]"/>
      <dgm:spPr/>
      <dgm:t>
        <a:bodyPr/>
        <a:lstStyle/>
        <a:p>
          <a:r>
            <a:rPr lang="en-GB" dirty="0" smtClean="0"/>
            <a:t>Health systems</a:t>
          </a:r>
          <a:endParaRPr lang="en-GB" dirty="0"/>
        </a:p>
      </dgm:t>
    </dgm:pt>
    <dgm:pt modelId="{B4679201-DB2D-4318-A4FF-306B849B2B63}" type="parTrans" cxnId="{9E436F5A-4B0A-4DD7-8D7C-DA65A157FC0D}">
      <dgm:prSet/>
      <dgm:spPr/>
      <dgm:t>
        <a:bodyPr/>
        <a:lstStyle/>
        <a:p>
          <a:endParaRPr lang="en-GB"/>
        </a:p>
      </dgm:t>
    </dgm:pt>
    <dgm:pt modelId="{02000ABA-17A7-47CE-9837-F68772555290}" type="sibTrans" cxnId="{9E436F5A-4B0A-4DD7-8D7C-DA65A157FC0D}">
      <dgm:prSet custT="1"/>
      <dgm:spPr>
        <a:solidFill>
          <a:srgbClr val="0070C0"/>
        </a:solidFill>
      </dgm:spPr>
      <dgm:t>
        <a:bodyPr/>
        <a:lstStyle/>
        <a:p>
          <a:r>
            <a:rPr lang="en-GB" sz="1400" b="1" dirty="0" smtClean="0">
              <a:solidFill>
                <a:schemeClr val="bg1"/>
              </a:solidFill>
            </a:rPr>
            <a:t>Data</a:t>
          </a:r>
        </a:p>
        <a:p>
          <a:r>
            <a:rPr lang="en-GB" sz="1400" b="1" dirty="0" smtClean="0">
              <a:solidFill>
                <a:schemeClr val="bg1"/>
              </a:solidFill>
            </a:rPr>
            <a:t>service</a:t>
          </a:r>
          <a:endParaRPr lang="en-GB" sz="1400" b="1" dirty="0">
            <a:solidFill>
              <a:schemeClr val="bg1"/>
            </a:solidFill>
          </a:endParaRPr>
        </a:p>
      </dgm:t>
    </dgm:pt>
    <dgm:pt modelId="{61659A95-7AB0-4A74-B885-A48ED312557A}">
      <dgm:prSet phldrT="[Text]" custT="1"/>
      <dgm:spPr/>
      <dgm:t>
        <a:bodyPr/>
        <a:lstStyle/>
        <a:p>
          <a:r>
            <a:rPr lang="en-GB" sz="1400" dirty="0" smtClean="0">
              <a:solidFill>
                <a:schemeClr val="bg1"/>
              </a:solidFill>
            </a:rPr>
            <a:t>Responsive</a:t>
          </a:r>
          <a:endParaRPr lang="en-GB" sz="1400" dirty="0">
            <a:solidFill>
              <a:schemeClr val="bg1"/>
            </a:solidFill>
          </a:endParaRPr>
        </a:p>
      </dgm:t>
    </dgm:pt>
    <dgm:pt modelId="{0016C0BF-2D36-4B1D-81D3-0D949D3D509D}" type="parTrans" cxnId="{7D4B4E81-ABF3-40BA-82A8-50AFEDEC3B05}">
      <dgm:prSet/>
      <dgm:spPr/>
      <dgm:t>
        <a:bodyPr/>
        <a:lstStyle/>
        <a:p>
          <a:endParaRPr lang="en-GB"/>
        </a:p>
      </dgm:t>
    </dgm:pt>
    <dgm:pt modelId="{1BA65EDF-43A3-49FD-8FAF-CCDBB75CE509}" type="sibTrans" cxnId="{7D4B4E81-ABF3-40BA-82A8-50AFEDEC3B05}">
      <dgm:prSet/>
      <dgm:spPr/>
      <dgm:t>
        <a:bodyPr/>
        <a:lstStyle/>
        <a:p>
          <a:endParaRPr lang="en-GB"/>
        </a:p>
      </dgm:t>
    </dgm:pt>
    <dgm:pt modelId="{D5888B7D-54F3-49DC-A4C3-01FF50FFA8CF}">
      <dgm:prSet phldrT="[Text]"/>
      <dgm:spPr/>
      <dgm:t>
        <a:bodyPr/>
        <a:lstStyle/>
        <a:p>
          <a:r>
            <a:rPr lang="en-GB" dirty="0" smtClean="0"/>
            <a:t>Social services</a:t>
          </a:r>
          <a:endParaRPr lang="en-GB" dirty="0"/>
        </a:p>
      </dgm:t>
    </dgm:pt>
    <dgm:pt modelId="{9C3BAE14-98E7-4443-8E15-07A041AD115C}" type="parTrans" cxnId="{9DF9DC70-D98E-42CF-A622-8990D0129B26}">
      <dgm:prSet/>
      <dgm:spPr/>
      <dgm:t>
        <a:bodyPr/>
        <a:lstStyle/>
        <a:p>
          <a:endParaRPr lang="en-GB"/>
        </a:p>
      </dgm:t>
    </dgm:pt>
    <dgm:pt modelId="{E8C39EBE-F551-46FF-ACE2-6DA44D6CE4F5}" type="sibTrans" cxnId="{9DF9DC70-D98E-42CF-A622-8990D0129B26}">
      <dgm:prSet custT="1"/>
      <dgm:spPr/>
      <dgm:t>
        <a:bodyPr/>
        <a:lstStyle/>
        <a:p>
          <a:r>
            <a:rPr lang="en-GB" sz="1200" dirty="0" smtClean="0"/>
            <a:t>3</a:t>
          </a:r>
          <a:r>
            <a:rPr lang="en-GB" sz="1200" baseline="30000" dirty="0" smtClean="0"/>
            <a:t>rd</a:t>
          </a:r>
          <a:r>
            <a:rPr lang="en-GB" sz="1200" dirty="0" smtClean="0"/>
            <a:t> party</a:t>
          </a:r>
        </a:p>
        <a:p>
          <a:r>
            <a:rPr lang="en-GB" sz="1200" dirty="0" smtClean="0"/>
            <a:t>uses</a:t>
          </a:r>
          <a:endParaRPr lang="en-GB" sz="1200" dirty="0"/>
        </a:p>
      </dgm:t>
    </dgm:pt>
    <dgm:pt modelId="{605EBCAA-42ED-4753-96BB-DEAA9127B3F6}">
      <dgm:prSet phldrT="[Text]" custT="1"/>
      <dgm:spPr/>
      <dgm:t>
        <a:bodyPr/>
        <a:lstStyle/>
        <a:p>
          <a:r>
            <a:rPr lang="en-GB" sz="1400" dirty="0" smtClean="0">
              <a:solidFill>
                <a:schemeClr val="bg1"/>
              </a:solidFill>
            </a:rPr>
            <a:t>Effective</a:t>
          </a:r>
          <a:endParaRPr lang="en-GB" sz="1400" dirty="0">
            <a:solidFill>
              <a:schemeClr val="bg1"/>
            </a:solidFill>
          </a:endParaRPr>
        </a:p>
      </dgm:t>
    </dgm:pt>
    <dgm:pt modelId="{DDAC1B8B-0AA9-4685-86B2-565A129CC4F3}" type="parTrans" cxnId="{4190236E-CBF6-4D97-8B82-18884949172F}">
      <dgm:prSet/>
      <dgm:spPr/>
      <dgm:t>
        <a:bodyPr/>
        <a:lstStyle/>
        <a:p>
          <a:endParaRPr lang="en-GB"/>
        </a:p>
      </dgm:t>
    </dgm:pt>
    <dgm:pt modelId="{69718A18-94F9-487A-A160-A9D5A55AEB92}" type="sibTrans" cxnId="{4190236E-CBF6-4D97-8B82-18884949172F}">
      <dgm:prSet/>
      <dgm:spPr/>
      <dgm:t>
        <a:bodyPr/>
        <a:lstStyle/>
        <a:p>
          <a:endParaRPr lang="en-GB"/>
        </a:p>
      </dgm:t>
    </dgm:pt>
    <dgm:pt modelId="{C4D52DA7-9699-4C65-AB4C-1AD5D0C92C20}" type="pres">
      <dgm:prSet presAssocID="{D76EB00E-095B-44CA-A937-9F07C2BB664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98F545C-806B-4A49-8C66-D489D9F06413}" type="pres">
      <dgm:prSet presAssocID="{B8ADEBB9-7810-4CC3-876E-A4581739B77F}" presName="composite" presStyleCnt="0"/>
      <dgm:spPr/>
    </dgm:pt>
    <dgm:pt modelId="{9D9B17F6-1710-496A-B8D3-9827933C43D8}" type="pres">
      <dgm:prSet presAssocID="{B8ADEBB9-7810-4CC3-876E-A4581739B77F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E806DE8-C008-4F95-854B-3CE8557935AA}" type="pres">
      <dgm:prSet presAssocID="{B8ADEBB9-7810-4CC3-876E-A4581739B77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07B9B8-8652-4F29-9A1F-35B33F62C908}" type="pres">
      <dgm:prSet presAssocID="{B8ADEBB9-7810-4CC3-876E-A4581739B77F}" presName="BalanceSpacing" presStyleCnt="0"/>
      <dgm:spPr/>
    </dgm:pt>
    <dgm:pt modelId="{1A7E1C1A-3FF3-4197-8AFC-2C365533AD2A}" type="pres">
      <dgm:prSet presAssocID="{B8ADEBB9-7810-4CC3-876E-A4581739B77F}" presName="BalanceSpacing1" presStyleCnt="0"/>
      <dgm:spPr/>
    </dgm:pt>
    <dgm:pt modelId="{5E49D504-EC38-44E7-906C-5F43DA2CC410}" type="pres">
      <dgm:prSet presAssocID="{9C049A4E-A821-4562-A739-59E4AD454694}" presName="Accent1Text" presStyleLbl="node1" presStyleIdx="1" presStyleCnt="6" custFlipHor="1" custScaleX="7337" custScaleY="5342"/>
      <dgm:spPr>
        <a:prstGeom prst="mathMinus">
          <a:avLst/>
        </a:prstGeom>
      </dgm:spPr>
      <dgm:t>
        <a:bodyPr/>
        <a:lstStyle/>
        <a:p>
          <a:endParaRPr lang="en-GB"/>
        </a:p>
      </dgm:t>
    </dgm:pt>
    <dgm:pt modelId="{F92890F0-459D-47CB-81F4-8CFE772DE3EE}" type="pres">
      <dgm:prSet presAssocID="{9C049A4E-A821-4562-A739-59E4AD454694}" presName="spaceBetweenRectangles" presStyleCnt="0"/>
      <dgm:spPr/>
    </dgm:pt>
    <dgm:pt modelId="{1937CA2F-4568-4F48-A912-2EE742A01B98}" type="pres">
      <dgm:prSet presAssocID="{5FEF8E74-7807-4DC6-94EE-B1C591FA201C}" presName="composite" presStyleCnt="0"/>
      <dgm:spPr/>
    </dgm:pt>
    <dgm:pt modelId="{CE2EF296-FCAA-4329-8627-56E2A89C2879}" type="pres">
      <dgm:prSet presAssocID="{5FEF8E74-7807-4DC6-94EE-B1C591FA201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747F2D2-EF74-4A6F-A38A-F5CBE53AE7F6}" type="pres">
      <dgm:prSet presAssocID="{5FEF8E74-7807-4DC6-94EE-B1C591FA201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78C579-0247-4BC4-AA3B-29A26F27804C}" type="pres">
      <dgm:prSet presAssocID="{5FEF8E74-7807-4DC6-94EE-B1C591FA201C}" presName="BalanceSpacing" presStyleCnt="0"/>
      <dgm:spPr/>
    </dgm:pt>
    <dgm:pt modelId="{E3C05C1E-FDBE-4C87-A000-B5A5D6064480}" type="pres">
      <dgm:prSet presAssocID="{5FEF8E74-7807-4DC6-94EE-B1C591FA201C}" presName="BalanceSpacing1" presStyleCnt="0"/>
      <dgm:spPr/>
    </dgm:pt>
    <dgm:pt modelId="{34EA298E-2FFB-46FC-83FD-31F9E3B92430}" type="pres">
      <dgm:prSet presAssocID="{02000ABA-17A7-47CE-9837-F68772555290}" presName="Accent1Text" presStyleLbl="node1" presStyleIdx="3" presStyleCnt="6"/>
      <dgm:spPr/>
      <dgm:t>
        <a:bodyPr/>
        <a:lstStyle/>
        <a:p>
          <a:endParaRPr lang="en-GB"/>
        </a:p>
      </dgm:t>
    </dgm:pt>
    <dgm:pt modelId="{31E745F9-0C15-4C88-80D0-C898B083D480}" type="pres">
      <dgm:prSet presAssocID="{02000ABA-17A7-47CE-9837-F68772555290}" presName="spaceBetweenRectangles" presStyleCnt="0"/>
      <dgm:spPr/>
    </dgm:pt>
    <dgm:pt modelId="{394E39DA-3B2C-4F53-AE6C-D4F34BA1020B}" type="pres">
      <dgm:prSet presAssocID="{D5888B7D-54F3-49DC-A4C3-01FF50FFA8CF}" presName="composite" presStyleCnt="0"/>
      <dgm:spPr/>
    </dgm:pt>
    <dgm:pt modelId="{1C152839-7FBA-43EF-BE6E-B8BD074EAB1A}" type="pres">
      <dgm:prSet presAssocID="{D5888B7D-54F3-49DC-A4C3-01FF50FFA8CF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8252D46-6A7E-4009-8DF6-2A0D2A973AA1}" type="pres">
      <dgm:prSet presAssocID="{D5888B7D-54F3-49DC-A4C3-01FF50FFA8CF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DD7AB65-34EC-4262-85D6-261CF2D017D2}" type="pres">
      <dgm:prSet presAssocID="{D5888B7D-54F3-49DC-A4C3-01FF50FFA8CF}" presName="BalanceSpacing" presStyleCnt="0"/>
      <dgm:spPr/>
    </dgm:pt>
    <dgm:pt modelId="{A89DE407-9B49-44BF-A851-C16BC504762A}" type="pres">
      <dgm:prSet presAssocID="{D5888B7D-54F3-49DC-A4C3-01FF50FFA8CF}" presName="BalanceSpacing1" presStyleCnt="0"/>
      <dgm:spPr/>
    </dgm:pt>
    <dgm:pt modelId="{A003AA8D-F621-4F5E-BACF-98CA2308FAE0}" type="pres">
      <dgm:prSet presAssocID="{E8C39EBE-F551-46FF-ACE2-6DA44D6CE4F5}" presName="Accent1Text" presStyleLbl="node1" presStyleIdx="5" presStyleCnt="6"/>
      <dgm:spPr/>
      <dgm:t>
        <a:bodyPr/>
        <a:lstStyle/>
        <a:p>
          <a:endParaRPr lang="en-GB"/>
        </a:p>
      </dgm:t>
    </dgm:pt>
  </dgm:ptLst>
  <dgm:cxnLst>
    <dgm:cxn modelId="{9EDF50E9-394B-4064-A46F-15AA6D45F1A2}" type="presOf" srcId="{DE9E88D5-528E-4505-A2F0-BF5BD6091665}" destId="{9E806DE8-C008-4F95-854B-3CE8557935AA}" srcOrd="0" destOrd="0" presId="urn:microsoft.com/office/officeart/2008/layout/AlternatingHexagons"/>
    <dgm:cxn modelId="{7F5E893A-FC27-4B78-9168-121367AAB48E}" type="presOf" srcId="{D5888B7D-54F3-49DC-A4C3-01FF50FFA8CF}" destId="{1C152839-7FBA-43EF-BE6E-B8BD074EAB1A}" srcOrd="0" destOrd="0" presId="urn:microsoft.com/office/officeart/2008/layout/AlternatingHexagons"/>
    <dgm:cxn modelId="{7D4B4E81-ABF3-40BA-82A8-50AFEDEC3B05}" srcId="{5FEF8E74-7807-4DC6-94EE-B1C591FA201C}" destId="{61659A95-7AB0-4A74-B885-A48ED312557A}" srcOrd="0" destOrd="0" parTransId="{0016C0BF-2D36-4B1D-81D3-0D949D3D509D}" sibTransId="{1BA65EDF-43A3-49FD-8FAF-CCDBB75CE509}"/>
    <dgm:cxn modelId="{854499C9-3E33-4034-86A9-728550A779DC}" srcId="{D76EB00E-095B-44CA-A937-9F07C2BB6640}" destId="{B8ADEBB9-7810-4CC3-876E-A4581739B77F}" srcOrd="0" destOrd="0" parTransId="{E6AB8DC1-D869-4F2B-9990-278C96B483B1}" sibTransId="{9C049A4E-A821-4562-A739-59E4AD454694}"/>
    <dgm:cxn modelId="{4190236E-CBF6-4D97-8B82-18884949172F}" srcId="{D5888B7D-54F3-49DC-A4C3-01FF50FFA8CF}" destId="{605EBCAA-42ED-4753-96BB-DEAA9127B3F6}" srcOrd="0" destOrd="0" parTransId="{DDAC1B8B-0AA9-4685-86B2-565A129CC4F3}" sibTransId="{69718A18-94F9-487A-A160-A9D5A55AEB92}"/>
    <dgm:cxn modelId="{9DF9DC70-D98E-42CF-A622-8990D0129B26}" srcId="{D76EB00E-095B-44CA-A937-9F07C2BB6640}" destId="{D5888B7D-54F3-49DC-A4C3-01FF50FFA8CF}" srcOrd="2" destOrd="0" parTransId="{9C3BAE14-98E7-4443-8E15-07A041AD115C}" sibTransId="{E8C39EBE-F551-46FF-ACE2-6DA44D6CE4F5}"/>
    <dgm:cxn modelId="{C24D0314-FCC3-4941-B814-FF53D816DFF2}" type="presOf" srcId="{02000ABA-17A7-47CE-9837-F68772555290}" destId="{34EA298E-2FFB-46FC-83FD-31F9E3B92430}" srcOrd="0" destOrd="0" presId="urn:microsoft.com/office/officeart/2008/layout/AlternatingHexagons"/>
    <dgm:cxn modelId="{5BD932C1-0286-4A45-8906-016F34C34528}" type="presOf" srcId="{B8ADEBB9-7810-4CC3-876E-A4581739B77F}" destId="{9D9B17F6-1710-496A-B8D3-9827933C43D8}" srcOrd="0" destOrd="0" presId="urn:microsoft.com/office/officeart/2008/layout/AlternatingHexagons"/>
    <dgm:cxn modelId="{F5495691-ECCF-4EBB-B909-552A02D1CBE1}" type="presOf" srcId="{D76EB00E-095B-44CA-A937-9F07C2BB6640}" destId="{C4D52DA7-9699-4C65-AB4C-1AD5D0C92C20}" srcOrd="0" destOrd="0" presId="urn:microsoft.com/office/officeart/2008/layout/AlternatingHexagons"/>
    <dgm:cxn modelId="{36F5A79D-1E58-4917-9BA6-397EA837AFD5}" type="presOf" srcId="{9C049A4E-A821-4562-A739-59E4AD454694}" destId="{5E49D504-EC38-44E7-906C-5F43DA2CC410}" srcOrd="0" destOrd="0" presId="urn:microsoft.com/office/officeart/2008/layout/AlternatingHexagons"/>
    <dgm:cxn modelId="{F8FEEA87-1F5D-4AA7-9A9C-717D7A715EEF}" type="presOf" srcId="{605EBCAA-42ED-4753-96BB-DEAA9127B3F6}" destId="{48252D46-6A7E-4009-8DF6-2A0D2A973AA1}" srcOrd="0" destOrd="0" presId="urn:microsoft.com/office/officeart/2008/layout/AlternatingHexagons"/>
    <dgm:cxn modelId="{953FB5AD-87A7-4727-8EEB-6A18772AC0C3}" type="presOf" srcId="{61659A95-7AB0-4A74-B885-A48ED312557A}" destId="{1747F2D2-EF74-4A6F-A38A-F5CBE53AE7F6}" srcOrd="0" destOrd="0" presId="urn:microsoft.com/office/officeart/2008/layout/AlternatingHexagons"/>
    <dgm:cxn modelId="{9E436F5A-4B0A-4DD7-8D7C-DA65A157FC0D}" srcId="{D76EB00E-095B-44CA-A937-9F07C2BB6640}" destId="{5FEF8E74-7807-4DC6-94EE-B1C591FA201C}" srcOrd="1" destOrd="0" parTransId="{B4679201-DB2D-4318-A4FF-306B849B2B63}" sibTransId="{02000ABA-17A7-47CE-9837-F68772555290}"/>
    <dgm:cxn modelId="{7F938BE1-8E67-46D3-96DA-F94F2104BF14}" srcId="{B8ADEBB9-7810-4CC3-876E-A4581739B77F}" destId="{DE9E88D5-528E-4505-A2F0-BF5BD6091665}" srcOrd="0" destOrd="0" parTransId="{7C58528E-25A8-4DF3-A842-164AD6A422B5}" sibTransId="{BCF18081-7789-4224-922D-C7D992E58BF9}"/>
    <dgm:cxn modelId="{D7A44C89-66CF-4780-BA92-0B92D9853E85}" type="presOf" srcId="{E8C39EBE-F551-46FF-ACE2-6DA44D6CE4F5}" destId="{A003AA8D-F621-4F5E-BACF-98CA2308FAE0}" srcOrd="0" destOrd="0" presId="urn:microsoft.com/office/officeart/2008/layout/AlternatingHexagons"/>
    <dgm:cxn modelId="{DBBB3118-AB09-4F72-81DE-68D4D37B4B7A}" type="presOf" srcId="{5FEF8E74-7807-4DC6-94EE-B1C591FA201C}" destId="{CE2EF296-FCAA-4329-8627-56E2A89C2879}" srcOrd="0" destOrd="0" presId="urn:microsoft.com/office/officeart/2008/layout/AlternatingHexagons"/>
    <dgm:cxn modelId="{0BFCFCB5-B66A-48D3-B03A-7F87D0271AD1}" type="presParOf" srcId="{C4D52DA7-9699-4C65-AB4C-1AD5D0C92C20}" destId="{198F545C-806B-4A49-8C66-D489D9F06413}" srcOrd="0" destOrd="0" presId="urn:microsoft.com/office/officeart/2008/layout/AlternatingHexagons"/>
    <dgm:cxn modelId="{47BCD2F1-BCC6-4FF6-A6AE-6E04B7D42405}" type="presParOf" srcId="{198F545C-806B-4A49-8C66-D489D9F06413}" destId="{9D9B17F6-1710-496A-B8D3-9827933C43D8}" srcOrd="0" destOrd="0" presId="urn:microsoft.com/office/officeart/2008/layout/AlternatingHexagons"/>
    <dgm:cxn modelId="{AD2F3CEC-1EF8-4FA1-8DD9-787282DF6C22}" type="presParOf" srcId="{198F545C-806B-4A49-8C66-D489D9F06413}" destId="{9E806DE8-C008-4F95-854B-3CE8557935AA}" srcOrd="1" destOrd="0" presId="urn:microsoft.com/office/officeart/2008/layout/AlternatingHexagons"/>
    <dgm:cxn modelId="{F695A202-08F1-4D38-A859-B2A6747CBA3C}" type="presParOf" srcId="{198F545C-806B-4A49-8C66-D489D9F06413}" destId="{CD07B9B8-8652-4F29-9A1F-35B33F62C908}" srcOrd="2" destOrd="0" presId="urn:microsoft.com/office/officeart/2008/layout/AlternatingHexagons"/>
    <dgm:cxn modelId="{F79509F4-BDD5-4FA1-9A68-5960BFB68ED9}" type="presParOf" srcId="{198F545C-806B-4A49-8C66-D489D9F06413}" destId="{1A7E1C1A-3FF3-4197-8AFC-2C365533AD2A}" srcOrd="3" destOrd="0" presId="urn:microsoft.com/office/officeart/2008/layout/AlternatingHexagons"/>
    <dgm:cxn modelId="{06949E5E-D722-44AE-BDE6-A36E4D09CAB7}" type="presParOf" srcId="{198F545C-806B-4A49-8C66-D489D9F06413}" destId="{5E49D504-EC38-44E7-906C-5F43DA2CC410}" srcOrd="4" destOrd="0" presId="urn:microsoft.com/office/officeart/2008/layout/AlternatingHexagons"/>
    <dgm:cxn modelId="{142E00FF-6F37-4E84-88C8-5E57DEB24463}" type="presParOf" srcId="{C4D52DA7-9699-4C65-AB4C-1AD5D0C92C20}" destId="{F92890F0-459D-47CB-81F4-8CFE772DE3EE}" srcOrd="1" destOrd="0" presId="urn:microsoft.com/office/officeart/2008/layout/AlternatingHexagons"/>
    <dgm:cxn modelId="{1CBD6426-1351-479A-A4BC-4C50170108C0}" type="presParOf" srcId="{C4D52DA7-9699-4C65-AB4C-1AD5D0C92C20}" destId="{1937CA2F-4568-4F48-A912-2EE742A01B98}" srcOrd="2" destOrd="0" presId="urn:microsoft.com/office/officeart/2008/layout/AlternatingHexagons"/>
    <dgm:cxn modelId="{9A3BFA72-B0C7-40E5-992D-8A4F335D6556}" type="presParOf" srcId="{1937CA2F-4568-4F48-A912-2EE742A01B98}" destId="{CE2EF296-FCAA-4329-8627-56E2A89C2879}" srcOrd="0" destOrd="0" presId="urn:microsoft.com/office/officeart/2008/layout/AlternatingHexagons"/>
    <dgm:cxn modelId="{BA9CC6FE-E9C0-46EA-8FD7-6A867013845A}" type="presParOf" srcId="{1937CA2F-4568-4F48-A912-2EE742A01B98}" destId="{1747F2D2-EF74-4A6F-A38A-F5CBE53AE7F6}" srcOrd="1" destOrd="0" presId="urn:microsoft.com/office/officeart/2008/layout/AlternatingHexagons"/>
    <dgm:cxn modelId="{696148D1-BC88-4B99-A954-F97BB7B86F20}" type="presParOf" srcId="{1937CA2F-4568-4F48-A912-2EE742A01B98}" destId="{F878C579-0247-4BC4-AA3B-29A26F27804C}" srcOrd="2" destOrd="0" presId="urn:microsoft.com/office/officeart/2008/layout/AlternatingHexagons"/>
    <dgm:cxn modelId="{EFDAFE72-6A4F-4BA1-ADEA-B7662BBEE4CF}" type="presParOf" srcId="{1937CA2F-4568-4F48-A912-2EE742A01B98}" destId="{E3C05C1E-FDBE-4C87-A000-B5A5D6064480}" srcOrd="3" destOrd="0" presId="urn:microsoft.com/office/officeart/2008/layout/AlternatingHexagons"/>
    <dgm:cxn modelId="{D1C5CCC7-4DF0-46D7-8467-51B1EA903E65}" type="presParOf" srcId="{1937CA2F-4568-4F48-A912-2EE742A01B98}" destId="{34EA298E-2FFB-46FC-83FD-31F9E3B92430}" srcOrd="4" destOrd="0" presId="urn:microsoft.com/office/officeart/2008/layout/AlternatingHexagons"/>
    <dgm:cxn modelId="{30D1E0CE-1DB7-466E-B9CD-D6D8EDDFD05C}" type="presParOf" srcId="{C4D52DA7-9699-4C65-AB4C-1AD5D0C92C20}" destId="{31E745F9-0C15-4C88-80D0-C898B083D480}" srcOrd="3" destOrd="0" presId="urn:microsoft.com/office/officeart/2008/layout/AlternatingHexagons"/>
    <dgm:cxn modelId="{C4E2C540-1520-4286-922E-9BD41E119B3E}" type="presParOf" srcId="{C4D52DA7-9699-4C65-AB4C-1AD5D0C92C20}" destId="{394E39DA-3B2C-4F53-AE6C-D4F34BA1020B}" srcOrd="4" destOrd="0" presId="urn:microsoft.com/office/officeart/2008/layout/AlternatingHexagons"/>
    <dgm:cxn modelId="{88C51336-FA5E-46E3-ACF3-A5990ED867A4}" type="presParOf" srcId="{394E39DA-3B2C-4F53-AE6C-D4F34BA1020B}" destId="{1C152839-7FBA-43EF-BE6E-B8BD074EAB1A}" srcOrd="0" destOrd="0" presId="urn:microsoft.com/office/officeart/2008/layout/AlternatingHexagons"/>
    <dgm:cxn modelId="{8B3D493B-318E-4218-BCFF-FD7D6D609BA4}" type="presParOf" srcId="{394E39DA-3B2C-4F53-AE6C-D4F34BA1020B}" destId="{48252D46-6A7E-4009-8DF6-2A0D2A973AA1}" srcOrd="1" destOrd="0" presId="urn:microsoft.com/office/officeart/2008/layout/AlternatingHexagons"/>
    <dgm:cxn modelId="{222F1CCD-9265-44F6-8ED9-8F9EAB250420}" type="presParOf" srcId="{394E39DA-3B2C-4F53-AE6C-D4F34BA1020B}" destId="{5DD7AB65-34EC-4262-85D6-261CF2D017D2}" srcOrd="2" destOrd="0" presId="urn:microsoft.com/office/officeart/2008/layout/AlternatingHexagons"/>
    <dgm:cxn modelId="{1EB23545-AB3D-4B2E-84CE-F463E51B6246}" type="presParOf" srcId="{394E39DA-3B2C-4F53-AE6C-D4F34BA1020B}" destId="{A89DE407-9B49-44BF-A851-C16BC504762A}" srcOrd="3" destOrd="0" presId="urn:microsoft.com/office/officeart/2008/layout/AlternatingHexagons"/>
    <dgm:cxn modelId="{27731059-88E5-41CE-BD08-F7CBEE98F235}" type="presParOf" srcId="{394E39DA-3B2C-4F53-AE6C-D4F34BA1020B}" destId="{A003AA8D-F621-4F5E-BACF-98CA2308FAE0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FFF067-8325-634C-99FE-09226E3C0712}" type="doc">
      <dgm:prSet loTypeId="urn:microsoft.com/office/officeart/2005/8/layout/cycle2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217FBA-F959-5949-8CF8-196EF86E4A76}">
      <dgm:prSet phldrT="[Text]" custT="1"/>
      <dgm:spPr/>
      <dgm:t>
        <a:bodyPr/>
        <a:lstStyle/>
        <a:p>
          <a:r>
            <a:rPr lang="en-US" sz="2000" b="1" dirty="0" smtClean="0"/>
            <a:t>Record views</a:t>
          </a:r>
          <a:endParaRPr lang="en-US" sz="2000" b="1" dirty="0"/>
        </a:p>
      </dgm:t>
    </dgm:pt>
    <dgm:pt modelId="{C17D6311-340F-A34D-9920-BF0EF47E43EC}" type="parTrans" cxnId="{D4C58554-046F-6A49-875D-87C90443BDA5}">
      <dgm:prSet/>
      <dgm:spPr/>
      <dgm:t>
        <a:bodyPr/>
        <a:lstStyle/>
        <a:p>
          <a:endParaRPr lang="en-US"/>
        </a:p>
      </dgm:t>
    </dgm:pt>
    <dgm:pt modelId="{68D498AB-1D8A-A347-9340-3B0B1D6F3279}" type="sibTrans" cxnId="{D4C58554-046F-6A49-875D-87C90443BDA5}">
      <dgm:prSet/>
      <dgm:spPr/>
      <dgm:t>
        <a:bodyPr/>
        <a:lstStyle/>
        <a:p>
          <a:endParaRPr lang="en-US"/>
        </a:p>
      </dgm:t>
    </dgm:pt>
    <dgm:pt modelId="{0BB8937E-D513-D347-9B60-59F316E87EBB}">
      <dgm:prSet phldrT="[Text]"/>
      <dgm:spPr>
        <a:solidFill>
          <a:srgbClr val="F48D2C"/>
        </a:solidFill>
      </dgm:spPr>
      <dgm:t>
        <a:bodyPr vert="horz"/>
        <a:lstStyle/>
        <a:p>
          <a:pPr algn="ctr"/>
          <a:r>
            <a:rPr lang="en-US" b="1" dirty="0" smtClean="0"/>
            <a:t>Predictive</a:t>
          </a:r>
        </a:p>
        <a:p>
          <a:pPr algn="ctr"/>
          <a:r>
            <a:rPr lang="en-US" b="1" dirty="0" smtClean="0"/>
            <a:t>scores</a:t>
          </a:r>
          <a:endParaRPr lang="en-US" b="1" dirty="0"/>
        </a:p>
      </dgm:t>
    </dgm:pt>
    <dgm:pt modelId="{5D2166B1-D4B9-704A-A133-B143C1F843A1}" type="parTrans" cxnId="{27F74E21-0902-AE4F-BF5C-B46156B3EEAF}">
      <dgm:prSet/>
      <dgm:spPr/>
      <dgm:t>
        <a:bodyPr/>
        <a:lstStyle/>
        <a:p>
          <a:endParaRPr lang="en-US"/>
        </a:p>
      </dgm:t>
    </dgm:pt>
    <dgm:pt modelId="{ECF6732C-D919-924D-917D-128964629839}" type="sibTrans" cxnId="{27F74E21-0902-AE4F-BF5C-B46156B3EEAF}">
      <dgm:prSet/>
      <dgm:spPr/>
      <dgm:t>
        <a:bodyPr/>
        <a:lstStyle/>
        <a:p>
          <a:endParaRPr lang="en-US"/>
        </a:p>
      </dgm:t>
    </dgm:pt>
    <dgm:pt modelId="{32D714AF-F14B-9447-A3BB-81352FAEE338}">
      <dgm:prSet phldrT="[Text]" custT="1"/>
      <dgm:spPr>
        <a:solidFill>
          <a:srgbClr val="F48D2C"/>
        </a:solidFill>
      </dgm:spPr>
      <dgm:t>
        <a:bodyPr/>
        <a:lstStyle/>
        <a:p>
          <a:r>
            <a:rPr lang="en-US" sz="1800" b="1" dirty="0" smtClean="0"/>
            <a:t>Clinical Decision support</a:t>
          </a:r>
          <a:endParaRPr lang="en-US" sz="1800" b="1" dirty="0"/>
        </a:p>
      </dgm:t>
    </dgm:pt>
    <dgm:pt modelId="{E2E1CAB8-39C6-B149-9040-0281878C13A6}" type="parTrans" cxnId="{0D3EE1F8-5C1C-5642-AF90-6A6B96BCC525}">
      <dgm:prSet/>
      <dgm:spPr/>
      <dgm:t>
        <a:bodyPr/>
        <a:lstStyle/>
        <a:p>
          <a:endParaRPr lang="en-US"/>
        </a:p>
      </dgm:t>
    </dgm:pt>
    <dgm:pt modelId="{91F3BAD7-6852-0A4C-8FFA-AEB75959AB6B}" type="sibTrans" cxnId="{0D3EE1F8-5C1C-5642-AF90-6A6B96BCC525}">
      <dgm:prSet/>
      <dgm:spPr/>
      <dgm:t>
        <a:bodyPr/>
        <a:lstStyle/>
        <a:p>
          <a:endParaRPr lang="en-US"/>
        </a:p>
      </dgm:t>
    </dgm:pt>
    <dgm:pt modelId="{797D20FF-7C15-914F-B8C5-58CF7CCB6979}">
      <dgm:prSet phldrT="[Text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smtClean="0"/>
            <a:t>Historical </a:t>
          </a:r>
        </a:p>
        <a:p>
          <a:r>
            <a:rPr lang="en-US" smtClean="0"/>
            <a:t>reports</a:t>
          </a:r>
          <a:endParaRPr lang="en-US" dirty="0"/>
        </a:p>
      </dgm:t>
    </dgm:pt>
    <dgm:pt modelId="{B4CEC79B-6901-4444-A5ED-171C2E8FC74C}" type="parTrans" cxnId="{07AF18B9-E66F-7341-9CD0-B22E4E89FD36}">
      <dgm:prSet/>
      <dgm:spPr/>
      <dgm:t>
        <a:bodyPr/>
        <a:lstStyle/>
        <a:p>
          <a:endParaRPr lang="en-US"/>
        </a:p>
      </dgm:t>
    </dgm:pt>
    <dgm:pt modelId="{0341C244-8F3F-0040-9823-73ABB6D6082B}" type="sibTrans" cxnId="{07AF18B9-E66F-7341-9CD0-B22E4E89FD36}">
      <dgm:prSet/>
      <dgm:spPr/>
      <dgm:t>
        <a:bodyPr/>
        <a:lstStyle/>
        <a:p>
          <a:endParaRPr lang="en-US"/>
        </a:p>
      </dgm:t>
    </dgm:pt>
    <dgm:pt modelId="{34AA7A36-B1B8-5F4C-9386-FC6DA102156A}">
      <dgm:prSet phldrT="[Text]"/>
      <dgm:spPr>
        <a:solidFill>
          <a:srgbClr val="56B74A"/>
        </a:solidFill>
      </dgm:spPr>
      <dgm:t>
        <a:bodyPr/>
        <a:lstStyle/>
        <a:p>
          <a:r>
            <a:rPr lang="en-US" b="1" dirty="0" smtClean="0"/>
            <a:t>Interactive Dashboards </a:t>
          </a:r>
          <a:endParaRPr lang="en-US" b="1" dirty="0"/>
        </a:p>
      </dgm:t>
    </dgm:pt>
    <dgm:pt modelId="{1464EAF2-6892-D54B-966C-669F59A0EDA2}" type="parTrans" cxnId="{21FDFC41-9C51-154A-8AD3-4B27E2F2F5DD}">
      <dgm:prSet/>
      <dgm:spPr/>
      <dgm:t>
        <a:bodyPr/>
        <a:lstStyle/>
        <a:p>
          <a:endParaRPr lang="en-US"/>
        </a:p>
      </dgm:t>
    </dgm:pt>
    <dgm:pt modelId="{21FB7ED7-77C2-804F-BED9-DE859A53AE51}" type="sibTrans" cxnId="{21FDFC41-9C51-154A-8AD3-4B27E2F2F5DD}">
      <dgm:prSet/>
      <dgm:spPr/>
      <dgm:t>
        <a:bodyPr/>
        <a:lstStyle/>
        <a:p>
          <a:endParaRPr lang="en-US"/>
        </a:p>
      </dgm:t>
    </dgm:pt>
    <dgm:pt modelId="{AACD6ED3-A1DA-8B40-ADFC-71AA5CDE2162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000" b="1" dirty="0" smtClean="0"/>
            <a:t>Clinical data exchange</a:t>
          </a:r>
          <a:endParaRPr lang="en-US" sz="2000" b="1" dirty="0"/>
        </a:p>
      </dgm:t>
    </dgm:pt>
    <dgm:pt modelId="{5C9F0D53-AC1E-2947-89FF-BCA8A4FF23DD}" type="sibTrans" cxnId="{710E41D6-BF78-9548-92A9-228996703FA6}">
      <dgm:prSet/>
      <dgm:spPr/>
      <dgm:t>
        <a:bodyPr/>
        <a:lstStyle/>
        <a:p>
          <a:endParaRPr lang="en-US" dirty="0"/>
        </a:p>
      </dgm:t>
    </dgm:pt>
    <dgm:pt modelId="{96F36EE6-C101-634B-AA78-31BD747C69FB}" type="parTrans" cxnId="{710E41D6-BF78-9548-92A9-228996703FA6}">
      <dgm:prSet/>
      <dgm:spPr/>
      <dgm:t>
        <a:bodyPr/>
        <a:lstStyle/>
        <a:p>
          <a:endParaRPr lang="en-US"/>
        </a:p>
      </dgm:t>
    </dgm:pt>
    <dgm:pt modelId="{4792BFCB-88EE-0E42-9C29-51AFA7C2258E}">
      <dgm:prSet phldrT="[Text]"/>
      <dgm:spPr>
        <a:solidFill>
          <a:srgbClr val="7ADB44"/>
        </a:solidFill>
      </dgm:spPr>
      <dgm:t>
        <a:bodyPr/>
        <a:lstStyle/>
        <a:p>
          <a:r>
            <a:rPr lang="en-US" b="1" dirty="0" smtClean="0"/>
            <a:t>Quarterly</a:t>
          </a:r>
        </a:p>
        <a:p>
          <a:r>
            <a:rPr lang="en-US" b="1" dirty="0" smtClean="0"/>
            <a:t>reports</a:t>
          </a:r>
          <a:endParaRPr lang="en-US" b="1" dirty="0"/>
        </a:p>
      </dgm:t>
    </dgm:pt>
    <dgm:pt modelId="{46E3092D-8D81-E347-9252-CB8711CAE1B4}" type="sibTrans" cxnId="{36DE31B5-3B20-FD46-9F31-8EFA6C002AB7}">
      <dgm:prSet/>
      <dgm:spPr/>
      <dgm:t>
        <a:bodyPr/>
        <a:lstStyle/>
        <a:p>
          <a:endParaRPr lang="en-US"/>
        </a:p>
      </dgm:t>
    </dgm:pt>
    <dgm:pt modelId="{8043D4F5-D436-3F41-A618-D1F417F7423F}" type="parTrans" cxnId="{36DE31B5-3B20-FD46-9F31-8EFA6C002AB7}">
      <dgm:prSet/>
      <dgm:spPr/>
      <dgm:t>
        <a:bodyPr/>
        <a:lstStyle/>
        <a:p>
          <a:endParaRPr lang="en-US"/>
        </a:p>
      </dgm:t>
    </dgm:pt>
    <dgm:pt modelId="{F24B2A4C-F5EA-B549-8ADA-5EB07BF15D70}" type="pres">
      <dgm:prSet presAssocID="{B7FFF067-8325-634C-99FE-09226E3C071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5673767-1951-A84C-9FFA-A1D10F5519C7}" type="pres">
      <dgm:prSet presAssocID="{55217FBA-F959-5949-8CF8-196EF86E4A76}" presName="node" presStyleLbl="node1" presStyleIdx="0" presStyleCnt="7" custRadScaleRad="31097" custRadScaleInc="-141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A96D33-63BB-2B40-9CD9-963A92B83B2D}" type="pres">
      <dgm:prSet presAssocID="{68D498AB-1D8A-A347-9340-3B0B1D6F3279}" presName="sibTrans" presStyleLbl="sibTrans2D1" presStyleIdx="0" presStyleCnt="7"/>
      <dgm:spPr/>
      <dgm:t>
        <a:bodyPr/>
        <a:lstStyle/>
        <a:p>
          <a:endParaRPr lang="en-GB"/>
        </a:p>
      </dgm:t>
    </dgm:pt>
    <dgm:pt modelId="{FF58D6F9-1D5D-1941-8ABA-9D9E3CF50D63}" type="pres">
      <dgm:prSet presAssocID="{68D498AB-1D8A-A347-9340-3B0B1D6F3279}" presName="connectorText" presStyleLbl="sibTrans2D1" presStyleIdx="0" presStyleCnt="7"/>
      <dgm:spPr/>
      <dgm:t>
        <a:bodyPr/>
        <a:lstStyle/>
        <a:p>
          <a:endParaRPr lang="en-GB"/>
        </a:p>
      </dgm:t>
    </dgm:pt>
    <dgm:pt modelId="{64B3AA54-6000-EA42-91D8-DDD93C45161A}" type="pres">
      <dgm:prSet presAssocID="{0BB8937E-D513-D347-9B60-59F316E87EBB}" presName="node" presStyleLbl="node1" presStyleIdx="1" presStyleCnt="7" custRadScaleRad="39900" custRadScaleInc="411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603E6C-C2E0-9C40-ACBF-1CA8163D1BC2}" type="pres">
      <dgm:prSet presAssocID="{ECF6732C-D919-924D-917D-128964629839}" presName="sibTrans" presStyleLbl="sibTrans2D1" presStyleIdx="1" presStyleCnt="7"/>
      <dgm:spPr/>
      <dgm:t>
        <a:bodyPr/>
        <a:lstStyle/>
        <a:p>
          <a:endParaRPr lang="en-GB"/>
        </a:p>
      </dgm:t>
    </dgm:pt>
    <dgm:pt modelId="{5956AAD9-D402-1A48-851C-1753E9C43259}" type="pres">
      <dgm:prSet presAssocID="{ECF6732C-D919-924D-917D-128964629839}" presName="connectorText" presStyleLbl="sibTrans2D1" presStyleIdx="1" presStyleCnt="7"/>
      <dgm:spPr/>
      <dgm:t>
        <a:bodyPr/>
        <a:lstStyle/>
        <a:p>
          <a:endParaRPr lang="en-GB"/>
        </a:p>
      </dgm:t>
    </dgm:pt>
    <dgm:pt modelId="{0C442140-5AEA-B14B-8693-96AD471C589C}" type="pres">
      <dgm:prSet presAssocID="{32D714AF-F14B-9447-A3BB-81352FAEE338}" presName="node" presStyleLbl="node1" presStyleIdx="2" presStyleCnt="7" custRadScaleRad="88360" custRadScaleInc="-145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A82485-77C9-B340-B94F-CDA282D4F58D}" type="pres">
      <dgm:prSet presAssocID="{91F3BAD7-6852-0A4C-8FFA-AEB75959AB6B}" presName="sibTrans" presStyleLbl="sibTrans2D1" presStyleIdx="2" presStyleCnt="7"/>
      <dgm:spPr/>
      <dgm:t>
        <a:bodyPr/>
        <a:lstStyle/>
        <a:p>
          <a:endParaRPr lang="en-GB"/>
        </a:p>
      </dgm:t>
    </dgm:pt>
    <dgm:pt modelId="{29BCA87D-F4E1-734B-959D-8CB463ECE2AD}" type="pres">
      <dgm:prSet presAssocID="{91F3BAD7-6852-0A4C-8FFA-AEB75959AB6B}" presName="connectorText" presStyleLbl="sibTrans2D1" presStyleIdx="2" presStyleCnt="7"/>
      <dgm:spPr/>
      <dgm:t>
        <a:bodyPr/>
        <a:lstStyle/>
        <a:p>
          <a:endParaRPr lang="en-GB"/>
        </a:p>
      </dgm:t>
    </dgm:pt>
    <dgm:pt modelId="{98D14867-6637-BF4F-92D4-079A7BF417CE}" type="pres">
      <dgm:prSet presAssocID="{AACD6ED3-A1DA-8B40-ADFC-71AA5CDE2162}" presName="node" presStyleLbl="node1" presStyleIdx="3" presStyleCnt="7" custRadScaleRad="138400" custRadScaleInc="-376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84801E-B87E-A743-B981-782F90AC767E}" type="pres">
      <dgm:prSet presAssocID="{5C9F0D53-AC1E-2947-89FF-BCA8A4FF23DD}" presName="sibTrans" presStyleLbl="sibTrans2D1" presStyleIdx="3" presStyleCnt="7" custFlipVert="0" custFlipHor="1" custScaleX="2891" custScaleY="58955" custLinFactY="100000" custLinFactNeighborX="35444" custLinFactNeighborY="156624"/>
      <dgm:spPr/>
      <dgm:t>
        <a:bodyPr/>
        <a:lstStyle/>
        <a:p>
          <a:endParaRPr lang="en-GB"/>
        </a:p>
      </dgm:t>
    </dgm:pt>
    <dgm:pt modelId="{CD07BADE-BE6A-244E-81D7-5852D5615300}" type="pres">
      <dgm:prSet presAssocID="{5C9F0D53-AC1E-2947-89FF-BCA8A4FF23DD}" presName="connectorText" presStyleLbl="sibTrans2D1" presStyleIdx="3" presStyleCnt="7"/>
      <dgm:spPr/>
      <dgm:t>
        <a:bodyPr/>
        <a:lstStyle/>
        <a:p>
          <a:endParaRPr lang="en-GB"/>
        </a:p>
      </dgm:t>
    </dgm:pt>
    <dgm:pt modelId="{A9AC0637-5D9B-0D47-8AA3-CC1704F04ED4}" type="pres">
      <dgm:prSet presAssocID="{797D20FF-7C15-914F-B8C5-58CF7CCB6979}" presName="node" presStyleLbl="node1" presStyleIdx="4" presStyleCnt="7" custScaleX="295018" custScaleY="296414" custRadScaleRad="157261" custRadScaleInc="137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A0F52-4BCF-5B40-A8A8-69D19BBFCECD}" type="pres">
      <dgm:prSet presAssocID="{0341C244-8F3F-0040-9823-73ABB6D6082B}" presName="sibTrans" presStyleLbl="sibTrans2D1" presStyleIdx="4" presStyleCnt="7"/>
      <dgm:spPr/>
      <dgm:t>
        <a:bodyPr/>
        <a:lstStyle/>
        <a:p>
          <a:endParaRPr lang="en-GB"/>
        </a:p>
      </dgm:t>
    </dgm:pt>
    <dgm:pt modelId="{19D899E7-CEC2-0D4C-82CA-9CDC3F415584}" type="pres">
      <dgm:prSet presAssocID="{0341C244-8F3F-0040-9823-73ABB6D6082B}" presName="connectorText" presStyleLbl="sibTrans2D1" presStyleIdx="4" presStyleCnt="7"/>
      <dgm:spPr/>
      <dgm:t>
        <a:bodyPr/>
        <a:lstStyle/>
        <a:p>
          <a:endParaRPr lang="en-GB"/>
        </a:p>
      </dgm:t>
    </dgm:pt>
    <dgm:pt modelId="{7B1D3C3D-0EC8-0C44-8EFB-DDC42DD6B68A}" type="pres">
      <dgm:prSet presAssocID="{4792BFCB-88EE-0E42-9C29-51AFA7C2258E}" presName="node" presStyleLbl="node1" presStyleIdx="5" presStyleCnt="7" custRadScaleRad="104947" custRadScaleInc="-355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C9BAEE-9E70-D04C-B632-919B825F8F67}" type="pres">
      <dgm:prSet presAssocID="{46E3092D-8D81-E347-9252-CB8711CAE1B4}" presName="sibTrans" presStyleLbl="sibTrans2D1" presStyleIdx="5" presStyleCnt="7"/>
      <dgm:spPr/>
      <dgm:t>
        <a:bodyPr/>
        <a:lstStyle/>
        <a:p>
          <a:endParaRPr lang="en-GB"/>
        </a:p>
      </dgm:t>
    </dgm:pt>
    <dgm:pt modelId="{6F1ABEA5-6090-D648-BC68-B8000295FFFC}" type="pres">
      <dgm:prSet presAssocID="{46E3092D-8D81-E347-9252-CB8711CAE1B4}" presName="connectorText" presStyleLbl="sibTrans2D1" presStyleIdx="5" presStyleCnt="7"/>
      <dgm:spPr/>
      <dgm:t>
        <a:bodyPr/>
        <a:lstStyle/>
        <a:p>
          <a:endParaRPr lang="en-GB"/>
        </a:p>
      </dgm:t>
    </dgm:pt>
    <dgm:pt modelId="{AE0D333A-C7C7-3240-866D-1BE10F0812AD}" type="pres">
      <dgm:prSet presAssocID="{34AA7A36-B1B8-5F4C-9386-FC6DA102156A}" presName="node" presStyleLbl="node1" presStyleIdx="6" presStyleCnt="7" custRadScaleRad="57142" custRadScaleInc="-218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0C5EB-15EA-D242-966E-B1B42FE22F73}" type="pres">
      <dgm:prSet presAssocID="{21FB7ED7-77C2-804F-BED9-DE859A53AE51}" presName="sibTrans" presStyleLbl="sibTrans2D1" presStyleIdx="6" presStyleCnt="7" custScaleX="31606"/>
      <dgm:spPr/>
      <dgm:t>
        <a:bodyPr/>
        <a:lstStyle/>
        <a:p>
          <a:endParaRPr lang="en-GB"/>
        </a:p>
      </dgm:t>
    </dgm:pt>
    <dgm:pt modelId="{0E946DF3-B12E-AC44-B435-6BEEEE4E07B2}" type="pres">
      <dgm:prSet presAssocID="{21FB7ED7-77C2-804F-BED9-DE859A53AE51}" presName="connectorText" presStyleLbl="sibTrans2D1" presStyleIdx="6" presStyleCnt="7"/>
      <dgm:spPr/>
      <dgm:t>
        <a:bodyPr/>
        <a:lstStyle/>
        <a:p>
          <a:endParaRPr lang="en-GB"/>
        </a:p>
      </dgm:t>
    </dgm:pt>
  </dgm:ptLst>
  <dgm:cxnLst>
    <dgm:cxn modelId="{0D3EE1F8-5C1C-5642-AF90-6A6B96BCC525}" srcId="{B7FFF067-8325-634C-99FE-09226E3C0712}" destId="{32D714AF-F14B-9447-A3BB-81352FAEE338}" srcOrd="2" destOrd="0" parTransId="{E2E1CAB8-39C6-B149-9040-0281878C13A6}" sibTransId="{91F3BAD7-6852-0A4C-8FFA-AEB75959AB6B}"/>
    <dgm:cxn modelId="{27F74E21-0902-AE4F-BF5C-B46156B3EEAF}" srcId="{B7FFF067-8325-634C-99FE-09226E3C0712}" destId="{0BB8937E-D513-D347-9B60-59F316E87EBB}" srcOrd="1" destOrd="0" parTransId="{5D2166B1-D4B9-704A-A133-B143C1F843A1}" sibTransId="{ECF6732C-D919-924D-917D-128964629839}"/>
    <dgm:cxn modelId="{563889AC-5BA6-CB4A-9CF3-EF3F8DAF7D98}" type="presOf" srcId="{46E3092D-8D81-E347-9252-CB8711CAE1B4}" destId="{6F1ABEA5-6090-D648-BC68-B8000295FFFC}" srcOrd="1" destOrd="0" presId="urn:microsoft.com/office/officeart/2005/8/layout/cycle2"/>
    <dgm:cxn modelId="{1045424D-1562-3C43-AFD2-A746DEB79899}" type="presOf" srcId="{32D714AF-F14B-9447-A3BB-81352FAEE338}" destId="{0C442140-5AEA-B14B-8693-96AD471C589C}" srcOrd="0" destOrd="0" presId="urn:microsoft.com/office/officeart/2005/8/layout/cycle2"/>
    <dgm:cxn modelId="{DC14B34C-8F4B-0948-BBAB-3B912E95E4AE}" type="presOf" srcId="{21FB7ED7-77C2-804F-BED9-DE859A53AE51}" destId="{6610C5EB-15EA-D242-966E-B1B42FE22F73}" srcOrd="0" destOrd="0" presId="urn:microsoft.com/office/officeart/2005/8/layout/cycle2"/>
    <dgm:cxn modelId="{0BCE0FA3-D358-2940-93E4-78A61267DC35}" type="presOf" srcId="{68D498AB-1D8A-A347-9340-3B0B1D6F3279}" destId="{FF58D6F9-1D5D-1941-8ABA-9D9E3CF50D63}" srcOrd="1" destOrd="0" presId="urn:microsoft.com/office/officeart/2005/8/layout/cycle2"/>
    <dgm:cxn modelId="{46D9FF14-F609-B748-BD61-90A41E69B6DA}" type="presOf" srcId="{91F3BAD7-6852-0A4C-8FFA-AEB75959AB6B}" destId="{14A82485-77C9-B340-B94F-CDA282D4F58D}" srcOrd="0" destOrd="0" presId="urn:microsoft.com/office/officeart/2005/8/layout/cycle2"/>
    <dgm:cxn modelId="{FE4D90E3-BF27-C644-815F-24C671777D93}" type="presOf" srcId="{68D498AB-1D8A-A347-9340-3B0B1D6F3279}" destId="{22A96D33-63BB-2B40-9CD9-963A92B83B2D}" srcOrd="0" destOrd="0" presId="urn:microsoft.com/office/officeart/2005/8/layout/cycle2"/>
    <dgm:cxn modelId="{21FDFC41-9C51-154A-8AD3-4B27E2F2F5DD}" srcId="{B7FFF067-8325-634C-99FE-09226E3C0712}" destId="{34AA7A36-B1B8-5F4C-9386-FC6DA102156A}" srcOrd="6" destOrd="0" parTransId="{1464EAF2-6892-D54B-966C-669F59A0EDA2}" sibTransId="{21FB7ED7-77C2-804F-BED9-DE859A53AE51}"/>
    <dgm:cxn modelId="{D4C58554-046F-6A49-875D-87C90443BDA5}" srcId="{B7FFF067-8325-634C-99FE-09226E3C0712}" destId="{55217FBA-F959-5949-8CF8-196EF86E4A76}" srcOrd="0" destOrd="0" parTransId="{C17D6311-340F-A34D-9920-BF0EF47E43EC}" sibTransId="{68D498AB-1D8A-A347-9340-3B0B1D6F3279}"/>
    <dgm:cxn modelId="{07AF18B9-E66F-7341-9CD0-B22E4E89FD36}" srcId="{B7FFF067-8325-634C-99FE-09226E3C0712}" destId="{797D20FF-7C15-914F-B8C5-58CF7CCB6979}" srcOrd="4" destOrd="0" parTransId="{B4CEC79B-6901-4444-A5ED-171C2E8FC74C}" sibTransId="{0341C244-8F3F-0040-9823-73ABB6D6082B}"/>
    <dgm:cxn modelId="{E85F0108-6878-494A-AF5B-561AD8420B83}" type="presOf" srcId="{B7FFF067-8325-634C-99FE-09226E3C0712}" destId="{F24B2A4C-F5EA-B549-8ADA-5EB07BF15D70}" srcOrd="0" destOrd="0" presId="urn:microsoft.com/office/officeart/2005/8/layout/cycle2"/>
    <dgm:cxn modelId="{DD72E365-BAB9-A648-8E0B-A666E2E1EB43}" type="presOf" srcId="{46E3092D-8D81-E347-9252-CB8711CAE1B4}" destId="{8CC9BAEE-9E70-D04C-B632-919B825F8F67}" srcOrd="0" destOrd="0" presId="urn:microsoft.com/office/officeart/2005/8/layout/cycle2"/>
    <dgm:cxn modelId="{710E41D6-BF78-9548-92A9-228996703FA6}" srcId="{B7FFF067-8325-634C-99FE-09226E3C0712}" destId="{AACD6ED3-A1DA-8B40-ADFC-71AA5CDE2162}" srcOrd="3" destOrd="0" parTransId="{96F36EE6-C101-634B-AA78-31BD747C69FB}" sibTransId="{5C9F0D53-AC1E-2947-89FF-BCA8A4FF23DD}"/>
    <dgm:cxn modelId="{15A552F8-FD2F-BE4E-B872-8A7C64EC4DD9}" type="presOf" srcId="{ECF6732C-D919-924D-917D-128964629839}" destId="{5956AAD9-D402-1A48-851C-1753E9C43259}" srcOrd="1" destOrd="0" presId="urn:microsoft.com/office/officeart/2005/8/layout/cycle2"/>
    <dgm:cxn modelId="{D6E59145-30BB-734A-B3BE-1A2C82CE7DE4}" type="presOf" srcId="{55217FBA-F959-5949-8CF8-196EF86E4A76}" destId="{45673767-1951-A84C-9FFA-A1D10F5519C7}" srcOrd="0" destOrd="0" presId="urn:microsoft.com/office/officeart/2005/8/layout/cycle2"/>
    <dgm:cxn modelId="{9016A96A-531D-3042-8306-66F693FB327F}" type="presOf" srcId="{34AA7A36-B1B8-5F4C-9386-FC6DA102156A}" destId="{AE0D333A-C7C7-3240-866D-1BE10F0812AD}" srcOrd="0" destOrd="0" presId="urn:microsoft.com/office/officeart/2005/8/layout/cycle2"/>
    <dgm:cxn modelId="{8710A1DD-DE3A-3443-A2B6-C5B268ECF994}" type="presOf" srcId="{797D20FF-7C15-914F-B8C5-58CF7CCB6979}" destId="{A9AC0637-5D9B-0D47-8AA3-CC1704F04ED4}" srcOrd="0" destOrd="0" presId="urn:microsoft.com/office/officeart/2005/8/layout/cycle2"/>
    <dgm:cxn modelId="{7511BC21-EBEE-4A48-BD5D-EDD48DE7FDAB}" type="presOf" srcId="{21FB7ED7-77C2-804F-BED9-DE859A53AE51}" destId="{0E946DF3-B12E-AC44-B435-6BEEEE4E07B2}" srcOrd="1" destOrd="0" presId="urn:microsoft.com/office/officeart/2005/8/layout/cycle2"/>
    <dgm:cxn modelId="{0F2EE917-2F2C-C84B-AD24-131F89A71F17}" type="presOf" srcId="{0341C244-8F3F-0040-9823-73ABB6D6082B}" destId="{41DA0F52-4BCF-5B40-A8A8-69D19BBFCECD}" srcOrd="0" destOrd="0" presId="urn:microsoft.com/office/officeart/2005/8/layout/cycle2"/>
    <dgm:cxn modelId="{4E770A83-E4EE-0D4F-AEE0-0D55D6194A60}" type="presOf" srcId="{0BB8937E-D513-D347-9B60-59F316E87EBB}" destId="{64B3AA54-6000-EA42-91D8-DDD93C45161A}" srcOrd="0" destOrd="0" presId="urn:microsoft.com/office/officeart/2005/8/layout/cycle2"/>
    <dgm:cxn modelId="{900045EA-91B4-5C4D-BEA8-F3AE3167C83C}" type="presOf" srcId="{91F3BAD7-6852-0A4C-8FFA-AEB75959AB6B}" destId="{29BCA87D-F4E1-734B-959D-8CB463ECE2AD}" srcOrd="1" destOrd="0" presId="urn:microsoft.com/office/officeart/2005/8/layout/cycle2"/>
    <dgm:cxn modelId="{36DE31B5-3B20-FD46-9F31-8EFA6C002AB7}" srcId="{B7FFF067-8325-634C-99FE-09226E3C0712}" destId="{4792BFCB-88EE-0E42-9C29-51AFA7C2258E}" srcOrd="5" destOrd="0" parTransId="{8043D4F5-D436-3F41-A618-D1F417F7423F}" sibTransId="{46E3092D-8D81-E347-9252-CB8711CAE1B4}"/>
    <dgm:cxn modelId="{A1E8EC6A-CF9E-A94E-8E5C-4804D6AB998A}" type="presOf" srcId="{ECF6732C-D919-924D-917D-128964629839}" destId="{39603E6C-C2E0-9C40-ACBF-1CA8163D1BC2}" srcOrd="0" destOrd="0" presId="urn:microsoft.com/office/officeart/2005/8/layout/cycle2"/>
    <dgm:cxn modelId="{0A672275-D3FC-B24F-ACA9-66FB646DF587}" type="presOf" srcId="{AACD6ED3-A1DA-8B40-ADFC-71AA5CDE2162}" destId="{98D14867-6637-BF4F-92D4-079A7BF417CE}" srcOrd="0" destOrd="0" presId="urn:microsoft.com/office/officeart/2005/8/layout/cycle2"/>
    <dgm:cxn modelId="{6DA63E9D-006D-B046-968C-F0F18B9C19E2}" type="presOf" srcId="{5C9F0D53-AC1E-2947-89FF-BCA8A4FF23DD}" destId="{E484801E-B87E-A743-B981-782F90AC767E}" srcOrd="0" destOrd="0" presId="urn:microsoft.com/office/officeart/2005/8/layout/cycle2"/>
    <dgm:cxn modelId="{A8966F02-2D2E-EB4C-86A9-58CD8EB1F285}" type="presOf" srcId="{0341C244-8F3F-0040-9823-73ABB6D6082B}" destId="{19D899E7-CEC2-0D4C-82CA-9CDC3F415584}" srcOrd="1" destOrd="0" presId="urn:microsoft.com/office/officeart/2005/8/layout/cycle2"/>
    <dgm:cxn modelId="{EF313AF9-E031-F147-BC68-BA86F7AA985D}" type="presOf" srcId="{4792BFCB-88EE-0E42-9C29-51AFA7C2258E}" destId="{7B1D3C3D-0EC8-0C44-8EFB-DDC42DD6B68A}" srcOrd="0" destOrd="0" presId="urn:microsoft.com/office/officeart/2005/8/layout/cycle2"/>
    <dgm:cxn modelId="{A7F3B9E5-FF1B-6241-9639-AB451B08E458}" type="presOf" srcId="{5C9F0D53-AC1E-2947-89FF-BCA8A4FF23DD}" destId="{CD07BADE-BE6A-244E-81D7-5852D5615300}" srcOrd="1" destOrd="0" presId="urn:microsoft.com/office/officeart/2005/8/layout/cycle2"/>
    <dgm:cxn modelId="{F77D6973-F242-B24F-9978-8C1B268E9504}" type="presParOf" srcId="{F24B2A4C-F5EA-B549-8ADA-5EB07BF15D70}" destId="{45673767-1951-A84C-9FFA-A1D10F5519C7}" srcOrd="0" destOrd="0" presId="urn:microsoft.com/office/officeart/2005/8/layout/cycle2"/>
    <dgm:cxn modelId="{938E4B18-F788-7F48-A740-FBEAA5518ED9}" type="presParOf" srcId="{F24B2A4C-F5EA-B549-8ADA-5EB07BF15D70}" destId="{22A96D33-63BB-2B40-9CD9-963A92B83B2D}" srcOrd="1" destOrd="0" presId="urn:microsoft.com/office/officeart/2005/8/layout/cycle2"/>
    <dgm:cxn modelId="{B4810880-5209-D748-B331-E67F47E61E08}" type="presParOf" srcId="{22A96D33-63BB-2B40-9CD9-963A92B83B2D}" destId="{FF58D6F9-1D5D-1941-8ABA-9D9E3CF50D63}" srcOrd="0" destOrd="0" presId="urn:microsoft.com/office/officeart/2005/8/layout/cycle2"/>
    <dgm:cxn modelId="{FD42055E-6372-5F48-B464-3CF26FEAEDA0}" type="presParOf" srcId="{F24B2A4C-F5EA-B549-8ADA-5EB07BF15D70}" destId="{64B3AA54-6000-EA42-91D8-DDD93C45161A}" srcOrd="2" destOrd="0" presId="urn:microsoft.com/office/officeart/2005/8/layout/cycle2"/>
    <dgm:cxn modelId="{178539B8-C67B-E941-ABFE-6AD5C1215860}" type="presParOf" srcId="{F24B2A4C-F5EA-B549-8ADA-5EB07BF15D70}" destId="{39603E6C-C2E0-9C40-ACBF-1CA8163D1BC2}" srcOrd="3" destOrd="0" presId="urn:microsoft.com/office/officeart/2005/8/layout/cycle2"/>
    <dgm:cxn modelId="{78C0EA1B-4259-5840-A638-7030EA809391}" type="presParOf" srcId="{39603E6C-C2E0-9C40-ACBF-1CA8163D1BC2}" destId="{5956AAD9-D402-1A48-851C-1753E9C43259}" srcOrd="0" destOrd="0" presId="urn:microsoft.com/office/officeart/2005/8/layout/cycle2"/>
    <dgm:cxn modelId="{57A27414-7E84-6D49-8CD9-C530CD6A41D8}" type="presParOf" srcId="{F24B2A4C-F5EA-B549-8ADA-5EB07BF15D70}" destId="{0C442140-5AEA-B14B-8693-96AD471C589C}" srcOrd="4" destOrd="0" presId="urn:microsoft.com/office/officeart/2005/8/layout/cycle2"/>
    <dgm:cxn modelId="{6CD33886-9F31-5049-8F6E-2A683F300422}" type="presParOf" srcId="{F24B2A4C-F5EA-B549-8ADA-5EB07BF15D70}" destId="{14A82485-77C9-B340-B94F-CDA282D4F58D}" srcOrd="5" destOrd="0" presId="urn:microsoft.com/office/officeart/2005/8/layout/cycle2"/>
    <dgm:cxn modelId="{8ECC485E-D312-4A4B-8F97-C684DEE8C151}" type="presParOf" srcId="{14A82485-77C9-B340-B94F-CDA282D4F58D}" destId="{29BCA87D-F4E1-734B-959D-8CB463ECE2AD}" srcOrd="0" destOrd="0" presId="urn:microsoft.com/office/officeart/2005/8/layout/cycle2"/>
    <dgm:cxn modelId="{1E66A0B6-5CB9-764E-AD47-ED136AC36911}" type="presParOf" srcId="{F24B2A4C-F5EA-B549-8ADA-5EB07BF15D70}" destId="{98D14867-6637-BF4F-92D4-079A7BF417CE}" srcOrd="6" destOrd="0" presId="urn:microsoft.com/office/officeart/2005/8/layout/cycle2"/>
    <dgm:cxn modelId="{0E28E789-4773-F54B-B640-007CBDD90D24}" type="presParOf" srcId="{F24B2A4C-F5EA-B549-8ADA-5EB07BF15D70}" destId="{E484801E-B87E-A743-B981-782F90AC767E}" srcOrd="7" destOrd="0" presId="urn:microsoft.com/office/officeart/2005/8/layout/cycle2"/>
    <dgm:cxn modelId="{84D9D856-AB5A-1644-B3F0-74A635239D31}" type="presParOf" srcId="{E484801E-B87E-A743-B981-782F90AC767E}" destId="{CD07BADE-BE6A-244E-81D7-5852D5615300}" srcOrd="0" destOrd="0" presId="urn:microsoft.com/office/officeart/2005/8/layout/cycle2"/>
    <dgm:cxn modelId="{B2D880C0-6A8A-1F4B-9EAB-4EFF5DC60296}" type="presParOf" srcId="{F24B2A4C-F5EA-B549-8ADA-5EB07BF15D70}" destId="{A9AC0637-5D9B-0D47-8AA3-CC1704F04ED4}" srcOrd="8" destOrd="0" presId="urn:microsoft.com/office/officeart/2005/8/layout/cycle2"/>
    <dgm:cxn modelId="{31A2E040-4E97-5943-B30C-507D09EF2573}" type="presParOf" srcId="{F24B2A4C-F5EA-B549-8ADA-5EB07BF15D70}" destId="{41DA0F52-4BCF-5B40-A8A8-69D19BBFCECD}" srcOrd="9" destOrd="0" presId="urn:microsoft.com/office/officeart/2005/8/layout/cycle2"/>
    <dgm:cxn modelId="{CF893F5B-AB7B-834A-9856-2CAFB50DDD3C}" type="presParOf" srcId="{41DA0F52-4BCF-5B40-A8A8-69D19BBFCECD}" destId="{19D899E7-CEC2-0D4C-82CA-9CDC3F415584}" srcOrd="0" destOrd="0" presId="urn:microsoft.com/office/officeart/2005/8/layout/cycle2"/>
    <dgm:cxn modelId="{115E5BD6-D099-C040-B33D-6FA6C845FB6F}" type="presParOf" srcId="{F24B2A4C-F5EA-B549-8ADA-5EB07BF15D70}" destId="{7B1D3C3D-0EC8-0C44-8EFB-DDC42DD6B68A}" srcOrd="10" destOrd="0" presId="urn:microsoft.com/office/officeart/2005/8/layout/cycle2"/>
    <dgm:cxn modelId="{BDB05A56-0348-0642-AEA6-2A70682C8E63}" type="presParOf" srcId="{F24B2A4C-F5EA-B549-8ADA-5EB07BF15D70}" destId="{8CC9BAEE-9E70-D04C-B632-919B825F8F67}" srcOrd="11" destOrd="0" presId="urn:microsoft.com/office/officeart/2005/8/layout/cycle2"/>
    <dgm:cxn modelId="{E46B6D6F-EBAC-8249-BC33-9F117CC980EF}" type="presParOf" srcId="{8CC9BAEE-9E70-D04C-B632-919B825F8F67}" destId="{6F1ABEA5-6090-D648-BC68-B8000295FFFC}" srcOrd="0" destOrd="0" presId="urn:microsoft.com/office/officeart/2005/8/layout/cycle2"/>
    <dgm:cxn modelId="{7A73BDFB-38C8-7E4F-A156-9C3A3E313342}" type="presParOf" srcId="{F24B2A4C-F5EA-B549-8ADA-5EB07BF15D70}" destId="{AE0D333A-C7C7-3240-866D-1BE10F0812AD}" srcOrd="12" destOrd="0" presId="urn:microsoft.com/office/officeart/2005/8/layout/cycle2"/>
    <dgm:cxn modelId="{C634F6FE-C703-8448-AA08-1BD058F56F05}" type="presParOf" srcId="{F24B2A4C-F5EA-B549-8ADA-5EB07BF15D70}" destId="{6610C5EB-15EA-D242-966E-B1B42FE22F73}" srcOrd="13" destOrd="0" presId="urn:microsoft.com/office/officeart/2005/8/layout/cycle2"/>
    <dgm:cxn modelId="{CDDCA054-821C-DC42-AD9E-876480C72D0A}" type="presParOf" srcId="{6610C5EB-15EA-D242-966E-B1B42FE22F73}" destId="{0E946DF3-B12E-AC44-B435-6BEEEE4E07B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66927-E309-424E-8B19-F8F50B0840A6}">
      <dsp:nvSpPr>
        <dsp:cNvPr id="0" name=""/>
        <dsp:cNvSpPr/>
      </dsp:nvSpPr>
      <dsp:spPr>
        <a:xfrm>
          <a:off x="11256" y="15447"/>
          <a:ext cx="11524942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200" kern="1200" dirty="0" smtClean="0"/>
            <a:t>Compelling case for change</a:t>
          </a:r>
          <a:endParaRPr lang="en-GB" sz="5200" kern="1200" dirty="0"/>
        </a:p>
      </dsp:txBody>
      <dsp:txXfrm>
        <a:off x="62080" y="66271"/>
        <a:ext cx="11423294" cy="939487"/>
      </dsp:txXfrm>
    </dsp:sp>
    <dsp:sp modelId="{5B203F24-CF95-484A-87B2-1D80C0DB01BD}">
      <dsp:nvSpPr>
        <dsp:cNvPr id="0" name=""/>
        <dsp:cNvSpPr/>
      </dsp:nvSpPr>
      <dsp:spPr>
        <a:xfrm>
          <a:off x="0" y="1095573"/>
          <a:ext cx="11524942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200" kern="1200" dirty="0" smtClean="0"/>
            <a:t>Finance to support change  </a:t>
          </a:r>
          <a:endParaRPr lang="en-GB" sz="5200" kern="1200" dirty="0"/>
        </a:p>
      </dsp:txBody>
      <dsp:txXfrm>
        <a:off x="50824" y="1146397"/>
        <a:ext cx="11423294" cy="939487"/>
      </dsp:txXfrm>
    </dsp:sp>
    <dsp:sp modelId="{A9B3F412-FF7E-4785-AB6C-9311E7318206}">
      <dsp:nvSpPr>
        <dsp:cNvPr id="0" name=""/>
        <dsp:cNvSpPr/>
      </dsp:nvSpPr>
      <dsp:spPr>
        <a:xfrm>
          <a:off x="0" y="2188765"/>
          <a:ext cx="11524942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200" kern="1200" dirty="0" smtClean="0"/>
            <a:t>IT enabled</a:t>
          </a:r>
          <a:endParaRPr lang="en-GB" sz="5200" kern="1200" dirty="0"/>
        </a:p>
      </dsp:txBody>
      <dsp:txXfrm>
        <a:off x="50824" y="2239589"/>
        <a:ext cx="11423294" cy="939487"/>
      </dsp:txXfrm>
    </dsp:sp>
    <dsp:sp modelId="{D2BD050B-4780-44F4-842E-16423B80DB8A}">
      <dsp:nvSpPr>
        <dsp:cNvPr id="0" name=""/>
        <dsp:cNvSpPr/>
      </dsp:nvSpPr>
      <dsp:spPr>
        <a:xfrm>
          <a:off x="0" y="3281958"/>
          <a:ext cx="11524942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200" kern="1200" dirty="0" smtClean="0"/>
            <a:t>Evaluation built in </a:t>
          </a:r>
          <a:endParaRPr lang="en-GB" sz="5200" kern="1200" dirty="0"/>
        </a:p>
      </dsp:txBody>
      <dsp:txXfrm>
        <a:off x="50824" y="3332782"/>
        <a:ext cx="11423294" cy="939487"/>
      </dsp:txXfrm>
    </dsp:sp>
    <dsp:sp modelId="{F899E9B1-A5FA-4022-B00E-EEE5A6CCB541}">
      <dsp:nvSpPr>
        <dsp:cNvPr id="0" name=""/>
        <dsp:cNvSpPr/>
      </dsp:nvSpPr>
      <dsp:spPr>
        <a:xfrm>
          <a:off x="11256" y="4377531"/>
          <a:ext cx="11524942" cy="1041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99060" rIns="198120" bIns="9906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200" kern="1200" dirty="0" smtClean="0"/>
            <a:t>Peer and organisational learning</a:t>
          </a:r>
          <a:endParaRPr lang="en-GB" sz="5200" kern="1200" dirty="0"/>
        </a:p>
      </dsp:txBody>
      <dsp:txXfrm>
        <a:off x="62080" y="4428355"/>
        <a:ext cx="11423294" cy="9394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F6E31-B0AC-47BB-B796-3926D7A63457}">
      <dsp:nvSpPr>
        <dsp:cNvPr id="0" name=""/>
        <dsp:cNvSpPr/>
      </dsp:nvSpPr>
      <dsp:spPr>
        <a:xfrm>
          <a:off x="596296" y="0"/>
          <a:ext cx="6221492" cy="388843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907D0-03FB-4555-8AD0-528DA0678E28}">
      <dsp:nvSpPr>
        <dsp:cNvPr id="0" name=""/>
        <dsp:cNvSpPr/>
      </dsp:nvSpPr>
      <dsp:spPr>
        <a:xfrm>
          <a:off x="5344664" y="788574"/>
          <a:ext cx="460390" cy="4603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EDA27-4738-4243-A049-9BEF5805C11E}">
      <dsp:nvSpPr>
        <dsp:cNvPr id="0" name=""/>
        <dsp:cNvSpPr/>
      </dsp:nvSpPr>
      <dsp:spPr>
        <a:xfrm>
          <a:off x="3086262" y="1018769"/>
          <a:ext cx="2488597" cy="2869663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43951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3207745" y="1140252"/>
        <a:ext cx="2245631" cy="26266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25E60-EF28-4747-9482-404A0B8EE512}">
      <dsp:nvSpPr>
        <dsp:cNvPr id="0" name=""/>
        <dsp:cNvSpPr/>
      </dsp:nvSpPr>
      <dsp:spPr>
        <a:xfrm>
          <a:off x="41632" y="45552"/>
          <a:ext cx="1230415" cy="738249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>
              <a:solidFill>
                <a:srgbClr val="0070C0"/>
              </a:solidFill>
            </a:rPr>
            <a:t>Diabetes</a:t>
          </a:r>
          <a:endParaRPr lang="en-GB" sz="2200" b="1" kern="1200" dirty="0">
            <a:solidFill>
              <a:srgbClr val="0070C0"/>
            </a:solidFill>
          </a:endParaRPr>
        </a:p>
      </dsp:txBody>
      <dsp:txXfrm>
        <a:off x="41632" y="45552"/>
        <a:ext cx="1230415" cy="738249"/>
      </dsp:txXfrm>
    </dsp:sp>
    <dsp:sp modelId="{99BA14D0-EB2C-4655-8B52-A8C7398A376E}">
      <dsp:nvSpPr>
        <dsp:cNvPr id="0" name=""/>
        <dsp:cNvSpPr/>
      </dsp:nvSpPr>
      <dsp:spPr>
        <a:xfrm>
          <a:off x="1354087" y="94549"/>
          <a:ext cx="1230415" cy="738249"/>
        </a:xfrm>
        <a:prstGeom prst="rect">
          <a:avLst/>
        </a:prstGeom>
        <a:solidFill>
          <a:srgbClr val="FF0000">
            <a:alpha val="67000"/>
          </a:srgb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/>
            <a:t>CVD</a:t>
          </a:r>
          <a:endParaRPr lang="en-GB" sz="2200" b="1" kern="1200" dirty="0"/>
        </a:p>
      </dsp:txBody>
      <dsp:txXfrm>
        <a:off x="1354087" y="94549"/>
        <a:ext cx="1230415" cy="738249"/>
      </dsp:txXfrm>
    </dsp:sp>
    <dsp:sp modelId="{7E1D06D2-8615-4A83-B5B1-186311FC98BA}">
      <dsp:nvSpPr>
        <dsp:cNvPr id="0" name=""/>
        <dsp:cNvSpPr/>
      </dsp:nvSpPr>
      <dsp:spPr>
        <a:xfrm>
          <a:off x="315" y="926295"/>
          <a:ext cx="1230415" cy="738249"/>
        </a:xfrm>
        <a:prstGeom prst="rect">
          <a:avLst/>
        </a:prstGeom>
        <a:solidFill>
          <a:srgbClr val="00B05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err="1" smtClean="0"/>
            <a:t>Imms</a:t>
          </a:r>
          <a:r>
            <a:rPr lang="en-GB" sz="2200" b="1" kern="1200" dirty="0" smtClean="0"/>
            <a:t> </a:t>
          </a:r>
          <a:endParaRPr lang="en-GB" sz="2200" b="1" kern="1200" dirty="0"/>
        </a:p>
      </dsp:txBody>
      <dsp:txXfrm>
        <a:off x="315" y="926295"/>
        <a:ext cx="1230415" cy="738249"/>
      </dsp:txXfrm>
    </dsp:sp>
    <dsp:sp modelId="{670D4470-DE90-4C3B-ABCB-4CB99A2D02DF}">
      <dsp:nvSpPr>
        <dsp:cNvPr id="0" name=""/>
        <dsp:cNvSpPr/>
      </dsp:nvSpPr>
      <dsp:spPr>
        <a:xfrm>
          <a:off x="1353772" y="926295"/>
          <a:ext cx="1230415" cy="738249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1" kern="1200" dirty="0" smtClean="0"/>
            <a:t>COPD</a:t>
          </a:r>
          <a:endParaRPr lang="en-GB" sz="2200" b="1" kern="1200" dirty="0"/>
        </a:p>
      </dsp:txBody>
      <dsp:txXfrm>
        <a:off x="1353772" y="926295"/>
        <a:ext cx="1230415" cy="738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B17F6-1710-496A-B8D3-9827933C43D8}">
      <dsp:nvSpPr>
        <dsp:cNvPr id="0" name=""/>
        <dsp:cNvSpPr/>
      </dsp:nvSpPr>
      <dsp:spPr>
        <a:xfrm rot="5400000">
          <a:off x="3464941" y="65462"/>
          <a:ext cx="1002136" cy="871858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People</a:t>
          </a:r>
          <a:endParaRPr lang="en-GB" sz="1200" kern="1200" dirty="0"/>
        </a:p>
      </dsp:txBody>
      <dsp:txXfrm rot="-5400000">
        <a:off x="3665945" y="156489"/>
        <a:ext cx="600128" cy="689804"/>
      </dsp:txXfrm>
    </dsp:sp>
    <dsp:sp modelId="{9E806DE8-C008-4F95-854B-3CE8557935AA}">
      <dsp:nvSpPr>
        <dsp:cNvPr id="0" name=""/>
        <dsp:cNvSpPr/>
      </dsp:nvSpPr>
      <dsp:spPr>
        <a:xfrm>
          <a:off x="4428395" y="200750"/>
          <a:ext cx="1118384" cy="601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bg1"/>
              </a:solidFill>
            </a:rPr>
            <a:t>Trusted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4428395" y="200750"/>
        <a:ext cx="1118384" cy="601281"/>
      </dsp:txXfrm>
    </dsp:sp>
    <dsp:sp modelId="{5E49D504-EC38-44E7-906C-5F43DA2CC410}">
      <dsp:nvSpPr>
        <dsp:cNvPr id="0" name=""/>
        <dsp:cNvSpPr/>
      </dsp:nvSpPr>
      <dsp:spPr>
        <a:xfrm rot="16200000" flipH="1">
          <a:off x="2997635" y="469407"/>
          <a:ext cx="53534" cy="63968"/>
        </a:xfrm>
        <a:prstGeom prst="mathMinus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 rot="-5400000">
        <a:off x="3016879" y="481720"/>
        <a:ext cx="15046" cy="39342"/>
      </dsp:txXfrm>
    </dsp:sp>
    <dsp:sp modelId="{CE2EF296-FCAA-4329-8627-56E2A89C2879}">
      <dsp:nvSpPr>
        <dsp:cNvPr id="0" name=""/>
        <dsp:cNvSpPr/>
      </dsp:nvSpPr>
      <dsp:spPr>
        <a:xfrm rot="5400000">
          <a:off x="2992334" y="916076"/>
          <a:ext cx="1002136" cy="871858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Health systems</a:t>
          </a:r>
          <a:endParaRPr lang="en-GB" sz="1200" kern="1200" dirty="0"/>
        </a:p>
      </dsp:txBody>
      <dsp:txXfrm rot="-5400000">
        <a:off x="3193338" y="1007103"/>
        <a:ext cx="600128" cy="689804"/>
      </dsp:txXfrm>
    </dsp:sp>
    <dsp:sp modelId="{1747F2D2-EF74-4A6F-A38A-F5CBE53AE7F6}">
      <dsp:nvSpPr>
        <dsp:cNvPr id="0" name=""/>
        <dsp:cNvSpPr/>
      </dsp:nvSpPr>
      <dsp:spPr>
        <a:xfrm>
          <a:off x="1939088" y="1051364"/>
          <a:ext cx="1082307" cy="601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bg1"/>
              </a:solidFill>
            </a:rPr>
            <a:t>Responsive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939088" y="1051364"/>
        <a:ext cx="1082307" cy="601281"/>
      </dsp:txXfrm>
    </dsp:sp>
    <dsp:sp modelId="{34EA298E-2FFB-46FC-83FD-31F9E3B92430}">
      <dsp:nvSpPr>
        <dsp:cNvPr id="0" name=""/>
        <dsp:cNvSpPr/>
      </dsp:nvSpPr>
      <dsp:spPr>
        <a:xfrm rot="5400000">
          <a:off x="3933941" y="916076"/>
          <a:ext cx="1002136" cy="871858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1"/>
              </a:solidFill>
            </a:rPr>
            <a:t>Data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>
              <a:solidFill>
                <a:schemeClr val="bg1"/>
              </a:solidFill>
            </a:rPr>
            <a:t>service</a:t>
          </a:r>
          <a:endParaRPr lang="en-GB" sz="1400" b="1" kern="1200" dirty="0">
            <a:solidFill>
              <a:schemeClr val="bg1"/>
            </a:solidFill>
          </a:endParaRPr>
        </a:p>
      </dsp:txBody>
      <dsp:txXfrm rot="-5400000">
        <a:off x="4134945" y="1007103"/>
        <a:ext cx="600128" cy="689804"/>
      </dsp:txXfrm>
    </dsp:sp>
    <dsp:sp modelId="{1C152839-7FBA-43EF-BE6E-B8BD074EAB1A}">
      <dsp:nvSpPr>
        <dsp:cNvPr id="0" name=""/>
        <dsp:cNvSpPr/>
      </dsp:nvSpPr>
      <dsp:spPr>
        <a:xfrm rot="5400000">
          <a:off x="3464941" y="1766689"/>
          <a:ext cx="1002136" cy="871858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Social services</a:t>
          </a:r>
          <a:endParaRPr lang="en-GB" sz="1200" kern="1200" dirty="0"/>
        </a:p>
      </dsp:txBody>
      <dsp:txXfrm rot="-5400000">
        <a:off x="3665945" y="1857716"/>
        <a:ext cx="600128" cy="689804"/>
      </dsp:txXfrm>
    </dsp:sp>
    <dsp:sp modelId="{48252D46-6A7E-4009-8DF6-2A0D2A973AA1}">
      <dsp:nvSpPr>
        <dsp:cNvPr id="0" name=""/>
        <dsp:cNvSpPr/>
      </dsp:nvSpPr>
      <dsp:spPr>
        <a:xfrm>
          <a:off x="4428395" y="1901978"/>
          <a:ext cx="1118384" cy="601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bg1"/>
              </a:solidFill>
            </a:rPr>
            <a:t>Effective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4428395" y="1901978"/>
        <a:ext cx="1118384" cy="601281"/>
      </dsp:txXfrm>
    </dsp:sp>
    <dsp:sp modelId="{A003AA8D-F621-4F5E-BACF-98CA2308FAE0}">
      <dsp:nvSpPr>
        <dsp:cNvPr id="0" name=""/>
        <dsp:cNvSpPr/>
      </dsp:nvSpPr>
      <dsp:spPr>
        <a:xfrm rot="5400000">
          <a:off x="2523334" y="1766689"/>
          <a:ext cx="1002136" cy="871858"/>
        </a:xfrm>
        <a:prstGeom prst="hexagon">
          <a:avLst>
            <a:gd name="adj" fmla="val 25000"/>
            <a:gd name="vf" fmla="val 1154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3</a:t>
          </a:r>
          <a:r>
            <a:rPr lang="en-GB" sz="1200" kern="1200" baseline="30000" dirty="0" smtClean="0"/>
            <a:t>rd</a:t>
          </a:r>
          <a:r>
            <a:rPr lang="en-GB" sz="1200" kern="1200" dirty="0" smtClean="0"/>
            <a:t> party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uses</a:t>
          </a:r>
          <a:endParaRPr lang="en-GB" sz="1200" kern="1200" dirty="0"/>
        </a:p>
      </dsp:txBody>
      <dsp:txXfrm rot="-5400000">
        <a:off x="2724338" y="1857716"/>
        <a:ext cx="600128" cy="6898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673767-1951-A84C-9FFA-A1D10F5519C7}">
      <dsp:nvSpPr>
        <dsp:cNvPr id="0" name=""/>
        <dsp:cNvSpPr/>
      </dsp:nvSpPr>
      <dsp:spPr>
        <a:xfrm>
          <a:off x="4551198" y="1293771"/>
          <a:ext cx="1606812" cy="1606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Record views</a:t>
          </a:r>
          <a:endParaRPr lang="en-US" sz="2000" b="1" kern="1200" dirty="0"/>
        </a:p>
      </dsp:txBody>
      <dsp:txXfrm>
        <a:off x="4786510" y="1529083"/>
        <a:ext cx="1136188" cy="1136188"/>
      </dsp:txXfrm>
    </dsp:sp>
    <dsp:sp modelId="{22A96D33-63BB-2B40-9CD9-963A92B83B2D}">
      <dsp:nvSpPr>
        <dsp:cNvPr id="0" name=""/>
        <dsp:cNvSpPr/>
      </dsp:nvSpPr>
      <dsp:spPr>
        <a:xfrm rot="11203563">
          <a:off x="6073531" y="1914118"/>
          <a:ext cx="56041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6090285" y="2023563"/>
        <a:ext cx="39229" cy="325379"/>
      </dsp:txXfrm>
    </dsp:sp>
    <dsp:sp modelId="{64B3AA54-6000-EA42-91D8-DDD93C45161A}">
      <dsp:nvSpPr>
        <dsp:cNvPr id="0" name=""/>
        <dsp:cNvSpPr/>
      </dsp:nvSpPr>
      <dsp:spPr>
        <a:xfrm>
          <a:off x="6041942" y="1469580"/>
          <a:ext cx="1606812" cy="1606812"/>
        </a:xfrm>
        <a:prstGeom prst="ellipse">
          <a:avLst/>
        </a:prstGeom>
        <a:solidFill>
          <a:srgbClr val="F48D2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Predictive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scores</a:t>
          </a:r>
          <a:endParaRPr lang="en-US" sz="1700" b="1" kern="1200" dirty="0"/>
        </a:p>
      </dsp:txBody>
      <dsp:txXfrm>
        <a:off x="6277254" y="1704892"/>
        <a:ext cx="1136188" cy="1136188"/>
      </dsp:txXfrm>
    </dsp:sp>
    <dsp:sp modelId="{39603E6C-C2E0-9C40-ACBF-1CA8163D1BC2}">
      <dsp:nvSpPr>
        <dsp:cNvPr id="0" name=""/>
        <dsp:cNvSpPr/>
      </dsp:nvSpPr>
      <dsp:spPr>
        <a:xfrm rot="9500162">
          <a:off x="7408314" y="1751200"/>
          <a:ext cx="136021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7447679" y="1852128"/>
        <a:ext cx="95215" cy="325379"/>
      </dsp:txXfrm>
    </dsp:sp>
    <dsp:sp modelId="{0C442140-5AEA-B14B-8693-96AD471C589C}">
      <dsp:nvSpPr>
        <dsp:cNvPr id="0" name=""/>
        <dsp:cNvSpPr/>
      </dsp:nvSpPr>
      <dsp:spPr>
        <a:xfrm>
          <a:off x="7296740" y="971149"/>
          <a:ext cx="1606812" cy="1606812"/>
        </a:xfrm>
        <a:prstGeom prst="ellipse">
          <a:avLst/>
        </a:prstGeom>
        <a:solidFill>
          <a:srgbClr val="F48D2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Clinical Decision support</a:t>
          </a:r>
          <a:endParaRPr lang="en-US" sz="1800" b="1" kern="1200" dirty="0"/>
        </a:p>
      </dsp:txBody>
      <dsp:txXfrm>
        <a:off x="7532052" y="1206461"/>
        <a:ext cx="1136188" cy="1136188"/>
      </dsp:txXfrm>
    </dsp:sp>
    <dsp:sp modelId="{14A82485-77C9-B340-B94F-CDA282D4F58D}">
      <dsp:nvSpPr>
        <dsp:cNvPr id="0" name=""/>
        <dsp:cNvSpPr/>
      </dsp:nvSpPr>
      <dsp:spPr>
        <a:xfrm rot="8158206">
          <a:off x="8549180" y="1015647"/>
          <a:ext cx="111057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8577816" y="1112529"/>
        <a:ext cx="77740" cy="325379"/>
      </dsp:txXfrm>
    </dsp:sp>
    <dsp:sp modelId="{98D14867-6637-BF4F-92D4-079A7BF417CE}">
      <dsp:nvSpPr>
        <dsp:cNvPr id="0" name=""/>
        <dsp:cNvSpPr/>
      </dsp:nvSpPr>
      <dsp:spPr>
        <a:xfrm>
          <a:off x="8301345" y="0"/>
          <a:ext cx="1606812" cy="1606812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Clinical data exchange</a:t>
          </a:r>
          <a:endParaRPr lang="en-US" sz="2000" b="1" kern="1200" dirty="0"/>
        </a:p>
      </dsp:txBody>
      <dsp:txXfrm>
        <a:off x="8536657" y="235312"/>
        <a:ext cx="1136188" cy="1136188"/>
      </dsp:txXfrm>
    </dsp:sp>
    <dsp:sp modelId="{E484801E-B87E-A743-B981-782F90AC767E}">
      <dsp:nvSpPr>
        <dsp:cNvPr id="0" name=""/>
        <dsp:cNvSpPr/>
      </dsp:nvSpPr>
      <dsp:spPr>
        <a:xfrm rot="12684343" flipH="1">
          <a:off x="7317148" y="3645219"/>
          <a:ext cx="72227" cy="31971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10800000">
        <a:off x="7318735" y="3703515"/>
        <a:ext cx="50559" cy="191828"/>
      </dsp:txXfrm>
    </dsp:sp>
    <dsp:sp modelId="{A9AC0637-5D9B-0D47-8AA3-CC1704F04ED4}">
      <dsp:nvSpPr>
        <dsp:cNvPr id="0" name=""/>
        <dsp:cNvSpPr/>
      </dsp:nvSpPr>
      <dsp:spPr>
        <a:xfrm>
          <a:off x="0" y="2533710"/>
          <a:ext cx="4740386" cy="4762817"/>
        </a:xfrm>
        <a:prstGeom prst="ellipse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Historical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reports</a:t>
          </a:r>
          <a:endParaRPr lang="en-US" sz="1700" kern="1200" dirty="0"/>
        </a:p>
      </dsp:txBody>
      <dsp:txXfrm>
        <a:off x="694213" y="3231208"/>
        <a:ext cx="3351960" cy="3367821"/>
      </dsp:txXfrm>
    </dsp:sp>
    <dsp:sp modelId="{41DA0F52-4BCF-5B40-A8A8-69D19BBFCECD}">
      <dsp:nvSpPr>
        <dsp:cNvPr id="0" name=""/>
        <dsp:cNvSpPr/>
      </dsp:nvSpPr>
      <dsp:spPr>
        <a:xfrm rot="7654129">
          <a:off x="2764893" y="3482848"/>
          <a:ext cx="996955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895835" y="3526832"/>
        <a:ext cx="834265" cy="325379"/>
      </dsp:txXfrm>
    </dsp:sp>
    <dsp:sp modelId="{7B1D3C3D-0EC8-0C44-8EFB-DDC42DD6B68A}">
      <dsp:nvSpPr>
        <dsp:cNvPr id="0" name=""/>
        <dsp:cNvSpPr/>
      </dsp:nvSpPr>
      <dsp:spPr>
        <a:xfrm>
          <a:off x="2359159" y="3081638"/>
          <a:ext cx="1606812" cy="1606812"/>
        </a:xfrm>
        <a:prstGeom prst="ellipse">
          <a:avLst/>
        </a:prstGeom>
        <a:solidFill>
          <a:srgbClr val="7ADB44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Quarterly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reports</a:t>
          </a:r>
          <a:endParaRPr lang="en-US" sz="1700" b="1" kern="1200" dirty="0"/>
        </a:p>
      </dsp:txBody>
      <dsp:txXfrm>
        <a:off x="2594471" y="3316950"/>
        <a:ext cx="1136188" cy="1136188"/>
      </dsp:txXfrm>
    </dsp:sp>
    <dsp:sp modelId="{8CC9BAEE-9E70-D04C-B632-919B825F8F67}">
      <dsp:nvSpPr>
        <dsp:cNvPr id="0" name=""/>
        <dsp:cNvSpPr/>
      </dsp:nvSpPr>
      <dsp:spPr>
        <a:xfrm rot="9161848">
          <a:off x="3689986" y="3304990"/>
          <a:ext cx="142012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3730217" y="3403679"/>
        <a:ext cx="99408" cy="325379"/>
      </dsp:txXfrm>
    </dsp:sp>
    <dsp:sp modelId="{AE0D333A-C7C7-3240-866D-1BE10F0812AD}">
      <dsp:nvSpPr>
        <dsp:cNvPr id="0" name=""/>
        <dsp:cNvSpPr/>
      </dsp:nvSpPr>
      <dsp:spPr>
        <a:xfrm>
          <a:off x="3548870" y="2467515"/>
          <a:ext cx="1606812" cy="1606812"/>
        </a:xfrm>
        <a:prstGeom prst="ellipse">
          <a:avLst/>
        </a:prstGeom>
        <a:solidFill>
          <a:srgbClr val="56B74A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Interactive Dashboards </a:t>
          </a:r>
          <a:endParaRPr lang="en-US" sz="1700" b="1" kern="1200" dirty="0"/>
        </a:p>
      </dsp:txBody>
      <dsp:txXfrm>
        <a:off x="3784182" y="2702827"/>
        <a:ext cx="1136188" cy="1136188"/>
      </dsp:txXfrm>
    </dsp:sp>
    <dsp:sp modelId="{6610C5EB-15EA-D242-966E-B1B42FE22F73}">
      <dsp:nvSpPr>
        <dsp:cNvPr id="0" name=""/>
        <dsp:cNvSpPr/>
      </dsp:nvSpPr>
      <dsp:spPr>
        <a:xfrm rot="7829755">
          <a:off x="4848753" y="2412177"/>
          <a:ext cx="10608" cy="5422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4851377" y="2519427"/>
        <a:ext cx="7426" cy="325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0.13251</cdr:x>
      <cdr:y>0</cdr:y>
    </cdr:from>
    <cdr:to>
      <cdr:x>0.45361</cdr:x>
      <cdr:y>0.06996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90464" y="0"/>
          <a:ext cx="2642592" cy="3166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0.15</cdr:x>
      <cdr:y>0.02223</cdr:y>
    </cdr:from>
    <cdr:to>
      <cdr:x>0.535</cdr:x>
      <cdr:y>0.11769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34480" y="100608"/>
          <a:ext cx="316835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  <cdr:relSizeAnchor xmlns:cdr="http://schemas.openxmlformats.org/drawingml/2006/chartDrawing">
    <cdr:from>
      <cdr:x>0.12704</cdr:x>
      <cdr:y>0.65231</cdr:y>
    </cdr:from>
    <cdr:to>
      <cdr:x>0.50437</cdr:x>
      <cdr:y>0.71595</cdr:y>
    </cdr:to>
    <cdr:sp macro="" textlink="">
      <cdr:nvSpPr>
        <cdr:cNvPr id="4" name="TextBox 3"/>
        <cdr:cNvSpPr txBox="1"/>
      </cdr:nvSpPr>
      <cdr:spPr bwMode="auto">
        <a:xfrm xmlns:a="http://schemas.openxmlformats.org/drawingml/2006/main">
          <a:off x="1045488" y="2952331"/>
          <a:ext cx="3105316" cy="28803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rtlCol="0" anchor="ctr">
          <a:normAutofit fontScale="82500" lnSpcReduction="20000"/>
        </a:bodyPr>
        <a:lstStyle xmlns:a="http://schemas.openxmlformats.org/drawingml/2006/main"/>
        <a:p xmlns:a="http://schemas.openxmlformats.org/drawingml/2006/main">
          <a:pPr algn="ctr" fontAlgn="auto">
            <a:spcAft>
              <a:spcPts val="0"/>
            </a:spcAft>
          </a:pPr>
          <a:r>
            <a:rPr lang="en-GB" sz="18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rPr>
            <a:t>Tower Hamlets</a:t>
          </a:r>
        </a:p>
      </cdr:txBody>
    </cdr:sp>
  </cdr:relSizeAnchor>
  <cdr:relSizeAnchor xmlns:cdr="http://schemas.openxmlformats.org/drawingml/2006/chartDrawing">
    <cdr:from>
      <cdr:x>0.00563</cdr:x>
      <cdr:y>0.65231</cdr:y>
    </cdr:from>
    <cdr:to>
      <cdr:x>0.11938</cdr:x>
      <cdr:y>0.76368</cdr:y>
    </cdr:to>
    <cdr:sp macro="" textlink="">
      <cdr:nvSpPr>
        <cdr:cNvPr id="5" name="TextBox 4"/>
        <cdr:cNvSpPr txBox="1"/>
      </cdr:nvSpPr>
      <cdr:spPr bwMode="auto">
        <a:xfrm xmlns:a="http://schemas.openxmlformats.org/drawingml/2006/main">
          <a:off x="46348" y="2952328"/>
          <a:ext cx="936104" cy="50405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rtlCol="0" anchor="ctr">
          <a:normAutofit fontScale="82500" lnSpcReduction="20000"/>
        </a:bodyPr>
        <a:lstStyle xmlns:a="http://schemas.openxmlformats.org/drawingml/2006/main"/>
        <a:p xmlns:a="http://schemas.openxmlformats.org/drawingml/2006/main">
          <a:pPr algn="ctr" fontAlgn="auto">
            <a:spcAft>
              <a:spcPts val="0"/>
            </a:spcAft>
          </a:pPr>
          <a:endParaRPr lang="en-GB" sz="4400" dirty="0" smtClean="0">
            <a:solidFill>
              <a:srgbClr val="FF0000"/>
            </a:solidFill>
            <a:latin typeface="Arial Black" pitchFamily="34" charset="0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0.20688</cdr:x>
      <cdr:y>0.20683</cdr:y>
    </cdr:from>
    <cdr:to>
      <cdr:x>0.48424</cdr:x>
      <cdr:y>0.27047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1702532" y="936104"/>
          <a:ext cx="2282552" cy="288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none" rtlCol="0" anchor="ctr">
          <a:normAutofit fontScale="82500" lnSpcReduction="20000"/>
        </a:bodyPr>
        <a:lstStyle xmlns:a="http://schemas.openxmlformats.org/drawingml/2006/main"/>
        <a:p xmlns:a="http://schemas.openxmlformats.org/drawingml/2006/main">
          <a:pPr algn="ctr" fontAlgn="auto">
            <a:spcAft>
              <a:spcPts val="0"/>
            </a:spcAft>
          </a:pPr>
          <a:r>
            <a:rPr lang="en-GB" sz="1800" dirty="0" smtClean="0">
              <a:solidFill>
                <a:schemeClr val="tx1"/>
              </a:solidFill>
              <a:latin typeface="Arial Black" pitchFamily="34" charset="0"/>
              <a:ea typeface="+mj-ea"/>
              <a:cs typeface="+mj-cs"/>
            </a:rPr>
            <a:t>United Kingdom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0.52805</cdr:x>
      <cdr:y>0.23246</cdr:y>
    </cdr:from>
    <cdr:to>
      <cdr:x>0.78412</cdr:x>
      <cdr:y>0.35778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5211" y="1457585"/>
          <a:ext cx="1583408" cy="785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%</a:t>
          </a:r>
          <a:r>
            <a:rPr lang="en-US" sz="1800" b="1" baseline="0" dirty="0"/>
            <a:t> on anticoagulants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0.60225</cdr:x>
      <cdr:y>0.53315</cdr:y>
    </cdr:from>
    <cdr:to>
      <cdr:x>0.81528</cdr:x>
      <cdr:y>0.65847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24003" y="3342921"/>
          <a:ext cx="1317270" cy="785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% on antiplatelet</a:t>
          </a:r>
        </a:p>
      </cdr:txBody>
    </cdr:sp>
  </cdr:relSizeAnchor>
  <cdr:relSizeAnchor xmlns:cdr="http://schemas.openxmlformats.org/drawingml/2006/chartDrawing">
    <cdr:from>
      <cdr:x>0.62122</cdr:x>
      <cdr:y>0.7928</cdr:y>
    </cdr:from>
    <cdr:to>
      <cdr:x>0.81437</cdr:x>
      <cdr:y>0.91812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41305" y="4971012"/>
          <a:ext cx="1194342" cy="785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b="1" dirty="0"/>
            <a:t>% on neither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0.9493</cdr:x>
      <cdr:y>0.14726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0" y="0"/>
          <a:ext cx="5869987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>
              <a:latin typeface="Arial Black" panose="020B0A04020102020204" pitchFamily="34" charset="0"/>
            </a:rPr>
            <a:t>Treatment for AF CHADSVASC ≥1 </a:t>
          </a:r>
          <a:endParaRPr lang="en-US" sz="1800" baseline="0" dirty="0">
            <a:latin typeface="Arial Black" panose="020B0A04020102020204" pitchFamily="34" charset="0"/>
          </a:endParaRPr>
        </a:p>
        <a:p xmlns:a="http://schemas.openxmlformats.org/drawingml/2006/main">
          <a:r>
            <a:rPr lang="en-US" sz="1800" b="1" baseline="0" dirty="0" err="1"/>
            <a:t>C&amp;Hackney</a:t>
          </a:r>
          <a:r>
            <a:rPr lang="en-US" sz="1800" b="1" baseline="0" dirty="0"/>
            <a:t>, Newham and Tower Hamlets CCGs</a:t>
          </a:r>
        </a:p>
        <a:p xmlns:a="http://schemas.openxmlformats.org/drawingml/2006/main">
          <a:r>
            <a:rPr lang="en-US" sz="1800" b="1" baseline="0" dirty="0"/>
            <a:t>NO EXCEPTIONS 2009-15 (n~4200)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0.30324</cdr:x>
      <cdr:y>0.80016</cdr:y>
    </cdr:from>
    <cdr:to>
      <cdr:x>0.43012</cdr:x>
      <cdr:y>0.85625</cdr:y>
    </cdr:to>
    <cdr:sp macro="" textlink="">
      <cdr:nvSpPr>
        <cdr:cNvPr id="6" name="Up Arrow 5"/>
        <cdr:cNvSpPr/>
      </cdr:nvSpPr>
      <cdr:spPr>
        <a:xfrm xmlns:a="http://schemas.openxmlformats.org/drawingml/2006/main">
          <a:off x="1875100" y="5017140"/>
          <a:ext cx="784562" cy="351693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0.30557</cdr:x>
      <cdr:y>0.38499</cdr:y>
    </cdr:from>
    <cdr:to>
      <cdr:x>0.46202</cdr:x>
      <cdr:y>0.5005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151" y="1479999"/>
          <a:ext cx="937052" cy="444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dirty="0"/>
            <a:t>145/85</a:t>
          </a:r>
        </a:p>
      </cdr:txBody>
    </cdr:sp>
  </cdr:relSizeAnchor>
  <cdr:relSizeAnchor xmlns:cdr="http://schemas.openxmlformats.org/drawingml/2006/chartDrawing">
    <cdr:from>
      <cdr:x>0.59669</cdr:x>
      <cdr:y>0.58176</cdr:y>
    </cdr:from>
    <cdr:to>
      <cdr:x>0.74936</cdr:x>
      <cdr:y>0.7106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73780" y="2236470"/>
          <a:ext cx="914400" cy="495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0.55344</cdr:x>
      <cdr:y>0.60159</cdr:y>
    </cdr:from>
    <cdr:to>
      <cdr:x>0.70611</cdr:x>
      <cdr:y>0.7106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14700" y="2312670"/>
          <a:ext cx="914400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800" dirty="0"/>
            <a:t>150/90</a:t>
          </a:r>
        </a:p>
      </cdr:txBody>
    </cdr:sp>
  </cdr:relSizeAnchor>
  <cdr:relSizeAnchor xmlns:cdr="http://schemas.openxmlformats.org/drawingml/2006/chartDrawing">
    <cdr:from>
      <cdr:x>0.06507</cdr:x>
      <cdr:y>0.21209</cdr:y>
    </cdr:from>
    <cdr:to>
      <cdr:x>0.21774</cdr:x>
      <cdr:y>0.26759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41298" y="1418164"/>
          <a:ext cx="1739202" cy="371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400" dirty="0"/>
            <a:t>%</a:t>
          </a:r>
        </a:p>
      </cdr:txBody>
    </cdr:sp>
  </cdr:relSizeAnchor>
  <cdr:relSizeAnchor xmlns:cdr="http://schemas.openxmlformats.org/drawingml/2006/chartDrawing">
    <cdr:from>
      <cdr:x>0.41633</cdr:x>
      <cdr:y>0.66674</cdr:y>
    </cdr:from>
    <cdr:to>
      <cdr:x>0.47095</cdr:x>
      <cdr:y>0.83223</cdr:y>
    </cdr:to>
    <cdr:sp macro="" textlink="">
      <cdr:nvSpPr>
        <cdr:cNvPr id="8" name="Up Arrow 7"/>
        <cdr:cNvSpPr/>
      </cdr:nvSpPr>
      <cdr:spPr>
        <a:xfrm xmlns:a="http://schemas.openxmlformats.org/drawingml/2006/main">
          <a:off x="4742748" y="4458223"/>
          <a:ext cx="622253" cy="1106537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0.04921</cdr:x>
      <cdr:y>0.21276</cdr:y>
    </cdr:from>
    <cdr:to>
      <cdr:x>0.17104</cdr:x>
      <cdr:y>0.4007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0293" y="1402350"/>
          <a:ext cx="1436613" cy="1238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600" dirty="0"/>
            <a:t>%</a:t>
          </a:r>
        </a:p>
      </cdr:txBody>
    </cdr:sp>
  </cdr:relSizeAnchor>
  <cdr:relSizeAnchor xmlns:cdr="http://schemas.openxmlformats.org/drawingml/2006/chartDrawing">
    <cdr:from>
      <cdr:x>0.81662</cdr:x>
      <cdr:y>0.27907</cdr:y>
    </cdr:from>
    <cdr:to>
      <cdr:x>0.85296</cdr:x>
      <cdr:y>0.36242</cdr:y>
    </cdr:to>
    <cdr:pic>
      <cdr:nvPicPr>
        <cdr:cNvPr id="3" name="Picture 2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9629556" y="1839448"/>
          <a:ext cx="428517" cy="54937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0.42951</cdr:x>
      <cdr:y>0.67043</cdr:y>
    </cdr:from>
    <cdr:to>
      <cdr:x>0.48228</cdr:x>
      <cdr:y>0.83831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5064716" y="4419035"/>
          <a:ext cx="622253" cy="1106537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0.07569</cdr:x>
      <cdr:y>0.17708</cdr:y>
    </cdr:from>
    <cdr:to>
      <cdr:x>0.23922</cdr:x>
      <cdr:y>0.26875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3242" y="704022"/>
          <a:ext cx="914400" cy="364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0.04317</cdr:x>
      <cdr:y>0.12001</cdr:y>
    </cdr:from>
    <cdr:to>
      <cdr:x>0.10094</cdr:x>
      <cdr:y>0.20126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0384" y="720080"/>
          <a:ext cx="495626" cy="487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400" b="1" dirty="0"/>
            <a:t>%</a:t>
          </a:r>
        </a:p>
      </cdr:txBody>
    </cdr:sp>
  </cdr:relSizeAnchor>
  <cdr:relSizeAnchor xmlns:cdr="http://schemas.openxmlformats.org/drawingml/2006/chartDrawing">
    <cdr:from>
      <cdr:x>0.45444</cdr:x>
      <cdr:y>0.69604</cdr:y>
    </cdr:from>
    <cdr:to>
      <cdr:x>0.51093</cdr:x>
      <cdr:y>0.8591</cdr:y>
    </cdr:to>
    <cdr:sp macro="" textlink="">
      <cdr:nvSpPr>
        <cdr:cNvPr id="4" name="Up Arrow 3"/>
        <cdr:cNvSpPr/>
      </cdr:nvSpPr>
      <cdr:spPr>
        <a:xfrm xmlns:a="http://schemas.openxmlformats.org/drawingml/2006/main">
          <a:off x="3898776" y="4176464"/>
          <a:ext cx="484632" cy="978408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0.05749</cdr:x>
      <cdr:y>0.15284</cdr:y>
    </cdr:from>
    <cdr:to>
      <cdr:x>0.12405</cdr:x>
      <cdr:y>0.25983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740" y="579785"/>
          <a:ext cx="364436" cy="4058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600" b="1"/>
            <a:t>%</a:t>
          </a:r>
        </a:p>
      </cdr:txBody>
    </cdr:sp>
  </cdr:relSizeAnchor>
  <cdr:relSizeAnchor xmlns:cdr="http://schemas.openxmlformats.org/drawingml/2006/chartDrawing">
    <cdr:from>
      <cdr:x>0.47074</cdr:x>
      <cdr:y>0.65624</cdr:y>
    </cdr:from>
    <cdr:to>
      <cdr:x>0.52926</cdr:x>
      <cdr:y>0.82398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5497393" y="4149198"/>
          <a:ext cx="683408" cy="1060571"/>
        </a:xfrm>
        <a:prstGeom xmlns:a="http://schemas.openxmlformats.org/drawingml/2006/main" prst="up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0.8087</cdr:x>
      <cdr:y>0.25926</cdr:y>
    </cdr:from>
    <cdr:to>
      <cdr:x>0.849</cdr:x>
      <cdr:y>0.34254</cdr:y>
    </cdr:to>
    <cdr:pic>
      <cdr:nvPicPr>
        <cdr:cNvPr id="4" name="Picture 3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696744" y="1512168"/>
          <a:ext cx="333747" cy="485775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0.15813</cdr:x>
      <cdr:y>0.14074</cdr:y>
    </cdr:from>
    <cdr:to>
      <cdr:x>0.25374</cdr:x>
      <cdr:y>0.2684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100811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800" b="1" dirty="0" smtClean="0"/>
            <a:t>%</a:t>
          </a:r>
          <a:endParaRPr lang="en-US" sz="280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0.10035</cdr:x>
      <cdr:y>0.17752</cdr:y>
    </cdr:from>
    <cdr:to>
      <cdr:x>0.20235</cdr:x>
      <cdr:y>0.31316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99592" y="11967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800" dirty="0" smtClean="0"/>
            <a:t>%</a:t>
          </a:r>
          <a:endParaRPr lang="en-GB" sz="2800" dirty="0"/>
        </a:p>
      </cdr:txBody>
    </cdr:sp>
  </cdr:relSizeAnchor>
  <cdr:relSizeAnchor xmlns:cdr="http://schemas.openxmlformats.org/drawingml/2006/chartDrawing">
    <cdr:from>
      <cdr:x>0.6787</cdr:x>
      <cdr:y>0.25416</cdr:y>
    </cdr:from>
    <cdr:to>
      <cdr:x>0.88754</cdr:x>
      <cdr:y>0.46779</cdr:y>
    </cdr:to>
    <cdr:sp macro="" textlink="">
      <cdr:nvSpPr>
        <cdr:cNvPr id="4" name="Oval 3"/>
        <cdr:cNvSpPr/>
      </cdr:nvSpPr>
      <cdr:spPr>
        <a:xfrm xmlns:a="http://schemas.openxmlformats.org/drawingml/2006/main">
          <a:off x="7672095" y="1713386"/>
          <a:ext cx="2360749" cy="1440159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>
            <a:alpha val="27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0.07565</cdr:x>
      <cdr:y>0.13043</cdr:y>
    </cdr:from>
    <cdr:to>
      <cdr:x>0.17683</cdr:x>
      <cdr:y>0.26846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3568" y="8640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1" dirty="0" smtClean="0"/>
            <a:t>%</a:t>
          </a:r>
          <a:endParaRPr lang="en-GB" sz="2000" b="1" dirty="0"/>
        </a:p>
      </cdr:txBody>
    </cdr:sp>
  </cdr:relSizeAnchor>
  <cdr:relSizeAnchor xmlns:cdr="http://schemas.openxmlformats.org/drawingml/2006/chartDrawing">
    <cdr:from>
      <cdr:x>0.64938</cdr:x>
      <cdr:y>0.20652</cdr:y>
    </cdr:from>
    <cdr:to>
      <cdr:x>0.85657</cdr:x>
      <cdr:y>0.5</cdr:y>
    </cdr:to>
    <cdr:sp macro="" textlink="">
      <cdr:nvSpPr>
        <cdr:cNvPr id="4" name="Oval 3"/>
        <cdr:cNvSpPr/>
      </cdr:nvSpPr>
      <cdr:spPr>
        <a:xfrm xmlns:a="http://schemas.openxmlformats.org/drawingml/2006/main">
          <a:off x="5868144" y="1368152"/>
          <a:ext cx="1872208" cy="1944216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>
            <a:alpha val="2700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0.10752</cdr:x>
      <cdr:y>0.52174</cdr:y>
    </cdr:from>
    <cdr:to>
      <cdr:x>0.95219</cdr:x>
      <cdr:y>0.52174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971600" y="3456384"/>
          <a:ext cx="763284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0.821</cdr:x>
      <cdr:y>0</cdr:y>
    </cdr:from>
    <cdr:to>
      <cdr:x>1</cdr:x>
      <cdr:y>0.13148</cdr:y>
    </cdr:to>
    <cdr:pic>
      <cdr:nvPicPr>
        <cdr:cNvPr id="2" name="Picture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857754" y="-548680"/>
          <a:ext cx="1495174" cy="80474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9A8A79-2782-402D-AFD6-645B20768D99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30D12-EAAB-41FC-9057-256671D05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16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b="1" smtClean="0"/>
              <a:t>Background</a:t>
            </a:r>
          </a:p>
          <a:p>
            <a:pPr eaLnBrk="1" hangingPunct="1"/>
            <a:endParaRPr lang="en-GB" altLang="en-US" b="1" smtClean="0"/>
          </a:p>
          <a:p>
            <a:pPr eaLnBrk="1" hangingPunct="1"/>
            <a:r>
              <a:rPr lang="en-GB" altLang="en-US" smtClean="0"/>
              <a:t>How does this apply to the populations where many of us work in inner London</a:t>
            </a:r>
          </a:p>
          <a:p>
            <a:pPr eaLnBrk="1" hangingPunct="1"/>
            <a:r>
              <a:rPr lang="en-GB" altLang="en-US" smtClean="0"/>
              <a:t>Tower Hamlets has large proportions (30%) of south Asian residents, 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929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Rather like Americas deep South the legacy of poverty is a very long 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The map on the right is by Charles Booth in 1898. It  shows the poverty  hot spots – in black &amp; grey – compared and on the left is the same area in 2011 showing risk of developing diabetes with highest risk in– there is a striking similarity between areas of highest poverty and risk over time – the classifcation of povery has a surprisingly modern ring and Im sure many of those in Tottenham would recognise the phrases ‘Lowest class, vicious semi criminal’  . my practice is marked with the arrow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7FCA4F1-8B64-4BBD-9C34-462AD8D2F3CC}" type="slidenum">
              <a:rPr lang="en-GB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306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mtClean="0"/>
              <a:t>So where are we today? What can his young man expect? 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Well in terms of male life expectancy at birth - East India ward, the ward in which I work has a life expectancy the same as albania and is closer to Iraq than it is to Japan.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I dont think this guy will fare much better 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65BCA9-5AED-4403-97A0-724C8AC2157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14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baseline="0" dirty="0" smtClean="0"/>
              <a:t> Model </a:t>
            </a:r>
            <a:r>
              <a:rPr lang="en-GB" dirty="0" smtClean="0"/>
              <a:t>adapted</a:t>
            </a:r>
            <a:r>
              <a:rPr lang="en-GB" baseline="0" dirty="0" smtClean="0"/>
              <a:t> and effectively applied to further CCGs over a short timeframe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A05E-0CDC-4C6D-B405-C04A6A3A3E5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9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just improvement but learning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A05E-0CDC-4C6D-B405-C04A6A3A3E5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6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are national</a:t>
            </a:r>
            <a:r>
              <a:rPr lang="en-GB" baseline="0" dirty="0" smtClean="0"/>
              <a:t> leaders in IT and have a huge advantage of two major single systems – Cerner and EMIS – and we should do MUICH more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EF2E7-8F22-4C72-8D45-333F1093E18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29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Look at the patient record – in particular the </a:t>
            </a:r>
            <a:r>
              <a:rPr lang="en-GB" dirty="0" err="1" smtClean="0"/>
              <a:t>eGFR</a:t>
            </a:r>
            <a:r>
              <a:rPr lang="en-GB" dirty="0" smtClean="0"/>
              <a:t> graph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34CFD-DE1A-47DC-AFD8-6869CC709AA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37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2DD399-EC09-4D93-8AEA-6A64E4C093E4}" type="slidenum">
              <a:rPr lang="en-US" altLang="en-US"/>
              <a:pPr eaLnBrk="1" hangingPunct="1"/>
              <a:t>41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3532188" y="1176338"/>
            <a:ext cx="13884276" cy="78105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0738" y="339725"/>
            <a:ext cx="5843587" cy="22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Our alternative to Darzi – connected geographical networks of local practice – typically 4 to 6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Paid for collectively achieving target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>
                <a:latin typeface="Arial" panose="020B0604020202020204" pitchFamily="34" charset="0"/>
              </a:rPr>
              <a:t>Specific targets in form of priority care packages</a:t>
            </a:r>
          </a:p>
        </p:txBody>
      </p:sp>
    </p:spTree>
    <p:extLst>
      <p:ext uri="{BB962C8B-B14F-4D97-AF65-F5344CB8AC3E}">
        <p14:creationId xmlns:p14="http://schemas.microsoft.com/office/powerpoint/2010/main" val="2070879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CA05E-0CDC-4C6D-B405-C04A6A3A3E5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9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2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15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0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5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190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5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45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01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8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30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72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8C6F-E8E3-4096-AB63-154974974CB1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7B900-7951-4FD0-AEE5-649EDC12E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5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ingertips.phe.org.uk/profile/general-practic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ingertips.phe.org.uk/profile/general-practic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tags" Target="../tags/tag34.xml"/><Relationship Id="rId39" Type="http://schemas.openxmlformats.org/officeDocument/2006/relationships/tags" Target="../tags/tag47.xml"/><Relationship Id="rId21" Type="http://schemas.openxmlformats.org/officeDocument/2006/relationships/tags" Target="../tags/tag29.xml"/><Relationship Id="rId34" Type="http://schemas.openxmlformats.org/officeDocument/2006/relationships/tags" Target="../tags/tag42.xml"/><Relationship Id="rId42" Type="http://schemas.openxmlformats.org/officeDocument/2006/relationships/tags" Target="../tags/tag50.xml"/><Relationship Id="rId47" Type="http://schemas.openxmlformats.org/officeDocument/2006/relationships/tags" Target="../tags/tag55.xml"/><Relationship Id="rId50" Type="http://schemas.openxmlformats.org/officeDocument/2006/relationships/tags" Target="../tags/tag58.xml"/><Relationship Id="rId55" Type="http://schemas.openxmlformats.org/officeDocument/2006/relationships/tags" Target="../tags/tag63.xml"/><Relationship Id="rId63" Type="http://schemas.openxmlformats.org/officeDocument/2006/relationships/tags" Target="../tags/tag71.xml"/><Relationship Id="rId68" Type="http://schemas.openxmlformats.org/officeDocument/2006/relationships/tags" Target="../tags/tag76.xml"/><Relationship Id="rId76" Type="http://schemas.openxmlformats.org/officeDocument/2006/relationships/tags" Target="../tags/tag84.xml"/><Relationship Id="rId84" Type="http://schemas.openxmlformats.org/officeDocument/2006/relationships/tags" Target="../tags/tag92.xml"/><Relationship Id="rId89" Type="http://schemas.openxmlformats.org/officeDocument/2006/relationships/tags" Target="../tags/tag97.xml"/><Relationship Id="rId7" Type="http://schemas.openxmlformats.org/officeDocument/2006/relationships/tags" Target="../tags/tag15.xml"/><Relationship Id="rId71" Type="http://schemas.openxmlformats.org/officeDocument/2006/relationships/tags" Target="../tags/tag79.xml"/><Relationship Id="rId92" Type="http://schemas.openxmlformats.org/officeDocument/2006/relationships/image" Target="../media/image10.png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9" Type="http://schemas.openxmlformats.org/officeDocument/2006/relationships/tags" Target="../tags/tag37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tags" Target="../tags/tag53.xml"/><Relationship Id="rId53" Type="http://schemas.openxmlformats.org/officeDocument/2006/relationships/tags" Target="../tags/tag61.xml"/><Relationship Id="rId58" Type="http://schemas.openxmlformats.org/officeDocument/2006/relationships/tags" Target="../tags/tag66.xml"/><Relationship Id="rId66" Type="http://schemas.openxmlformats.org/officeDocument/2006/relationships/tags" Target="../tags/tag74.xml"/><Relationship Id="rId74" Type="http://schemas.openxmlformats.org/officeDocument/2006/relationships/tags" Target="../tags/tag82.xml"/><Relationship Id="rId79" Type="http://schemas.openxmlformats.org/officeDocument/2006/relationships/tags" Target="../tags/tag87.xml"/><Relationship Id="rId87" Type="http://schemas.openxmlformats.org/officeDocument/2006/relationships/tags" Target="../tags/tag95.xml"/><Relationship Id="rId5" Type="http://schemas.openxmlformats.org/officeDocument/2006/relationships/tags" Target="../tags/tag13.xml"/><Relationship Id="rId61" Type="http://schemas.openxmlformats.org/officeDocument/2006/relationships/tags" Target="../tags/tag69.xml"/><Relationship Id="rId82" Type="http://schemas.openxmlformats.org/officeDocument/2006/relationships/tags" Target="../tags/tag90.xml"/><Relationship Id="rId90" Type="http://schemas.openxmlformats.org/officeDocument/2006/relationships/slideLayout" Target="../slideLayouts/slideLayout6.xml"/><Relationship Id="rId19" Type="http://schemas.openxmlformats.org/officeDocument/2006/relationships/tags" Target="../tags/tag2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tags" Target="../tags/tag51.xml"/><Relationship Id="rId48" Type="http://schemas.openxmlformats.org/officeDocument/2006/relationships/tags" Target="../tags/tag56.xml"/><Relationship Id="rId56" Type="http://schemas.openxmlformats.org/officeDocument/2006/relationships/tags" Target="../tags/tag64.xml"/><Relationship Id="rId64" Type="http://schemas.openxmlformats.org/officeDocument/2006/relationships/tags" Target="../tags/tag72.xml"/><Relationship Id="rId69" Type="http://schemas.openxmlformats.org/officeDocument/2006/relationships/tags" Target="../tags/tag77.xml"/><Relationship Id="rId77" Type="http://schemas.openxmlformats.org/officeDocument/2006/relationships/tags" Target="../tags/tag85.xml"/><Relationship Id="rId8" Type="http://schemas.openxmlformats.org/officeDocument/2006/relationships/tags" Target="../tags/tag16.xml"/><Relationship Id="rId51" Type="http://schemas.openxmlformats.org/officeDocument/2006/relationships/tags" Target="../tags/tag59.xml"/><Relationship Id="rId72" Type="http://schemas.openxmlformats.org/officeDocument/2006/relationships/tags" Target="../tags/tag80.xml"/><Relationship Id="rId80" Type="http://schemas.openxmlformats.org/officeDocument/2006/relationships/tags" Target="../tags/tag88.xml"/><Relationship Id="rId85" Type="http://schemas.openxmlformats.org/officeDocument/2006/relationships/tags" Target="../tags/tag93.xml"/><Relationship Id="rId93" Type="http://schemas.openxmlformats.org/officeDocument/2006/relationships/oleObject" Target="../embeddings/oleObject3.bin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tags" Target="../tags/tag54.xml"/><Relationship Id="rId59" Type="http://schemas.openxmlformats.org/officeDocument/2006/relationships/tags" Target="../tags/tag67.xml"/><Relationship Id="rId67" Type="http://schemas.openxmlformats.org/officeDocument/2006/relationships/tags" Target="../tags/tag75.xml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54" Type="http://schemas.openxmlformats.org/officeDocument/2006/relationships/tags" Target="../tags/tag62.xml"/><Relationship Id="rId62" Type="http://schemas.openxmlformats.org/officeDocument/2006/relationships/tags" Target="../tags/tag70.xml"/><Relationship Id="rId70" Type="http://schemas.openxmlformats.org/officeDocument/2006/relationships/tags" Target="../tags/tag78.xml"/><Relationship Id="rId75" Type="http://schemas.openxmlformats.org/officeDocument/2006/relationships/tags" Target="../tags/tag83.xml"/><Relationship Id="rId83" Type="http://schemas.openxmlformats.org/officeDocument/2006/relationships/tags" Target="../tags/tag91.xml"/><Relationship Id="rId88" Type="http://schemas.openxmlformats.org/officeDocument/2006/relationships/tags" Target="../tags/tag96.xml"/><Relationship Id="rId91" Type="http://schemas.openxmlformats.org/officeDocument/2006/relationships/notesSlide" Target="../notesSlides/notesSlide8.xml"/><Relationship Id="rId1" Type="http://schemas.openxmlformats.org/officeDocument/2006/relationships/vmlDrawing" Target="../drawings/vmlDrawing1.vml"/><Relationship Id="rId6" Type="http://schemas.openxmlformats.org/officeDocument/2006/relationships/tags" Target="../tags/tag14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tags" Target="../tags/tag57.xml"/><Relationship Id="rId57" Type="http://schemas.openxmlformats.org/officeDocument/2006/relationships/tags" Target="../tags/tag65.xml"/><Relationship Id="rId10" Type="http://schemas.openxmlformats.org/officeDocument/2006/relationships/tags" Target="../tags/tag18.xml"/><Relationship Id="rId31" Type="http://schemas.openxmlformats.org/officeDocument/2006/relationships/tags" Target="../tags/tag39.xml"/><Relationship Id="rId44" Type="http://schemas.openxmlformats.org/officeDocument/2006/relationships/tags" Target="../tags/tag52.xml"/><Relationship Id="rId52" Type="http://schemas.openxmlformats.org/officeDocument/2006/relationships/tags" Target="../tags/tag60.xml"/><Relationship Id="rId60" Type="http://schemas.openxmlformats.org/officeDocument/2006/relationships/tags" Target="../tags/tag68.xml"/><Relationship Id="rId65" Type="http://schemas.openxmlformats.org/officeDocument/2006/relationships/tags" Target="../tags/tag73.xml"/><Relationship Id="rId73" Type="http://schemas.openxmlformats.org/officeDocument/2006/relationships/tags" Target="../tags/tag81.xml"/><Relationship Id="rId78" Type="http://schemas.openxmlformats.org/officeDocument/2006/relationships/tags" Target="../tags/tag86.xml"/><Relationship Id="rId81" Type="http://schemas.openxmlformats.org/officeDocument/2006/relationships/tags" Target="../tags/tag89.xml"/><Relationship Id="rId86" Type="http://schemas.openxmlformats.org/officeDocument/2006/relationships/tags" Target="../tags/tag94.xml"/><Relationship Id="rId94" Type="http://schemas.openxmlformats.org/officeDocument/2006/relationships/image" Target="../media/image30.png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2.pn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chart" Target="../charts/char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  <a:latin typeface="Arial Black" panose="020B0A04020102020204" pitchFamily="34" charset="0"/>
              </a:rPr>
              <a:t>A Learning health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John Robson</a:t>
            </a:r>
          </a:p>
          <a:p>
            <a:pPr marL="0" indent="0">
              <a:buNone/>
            </a:pPr>
            <a:r>
              <a:rPr lang="en-GB" dirty="0" smtClean="0"/>
              <a:t>GP </a:t>
            </a:r>
          </a:p>
          <a:p>
            <a:pPr marL="0" indent="0">
              <a:buNone/>
            </a:pPr>
            <a:r>
              <a:rPr lang="en-GB" dirty="0" smtClean="0"/>
              <a:t>Long term conditions clinical lead Tower Hamlets CCG</a:t>
            </a:r>
          </a:p>
          <a:p>
            <a:pPr marL="0" indent="0">
              <a:buNone/>
            </a:pPr>
            <a:r>
              <a:rPr lang="en-GB" dirty="0" smtClean="0"/>
              <a:t>Clinical Effectiveness Group lead</a:t>
            </a:r>
          </a:p>
          <a:p>
            <a:pPr marL="0" indent="0">
              <a:buNone/>
            </a:pPr>
            <a:r>
              <a:rPr lang="en-GB" dirty="0" smtClean="0"/>
              <a:t>UCLP CVD primary care lead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886" y="4876800"/>
            <a:ext cx="2851914" cy="15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746814"/>
              </p:ext>
            </p:extLst>
          </p:nvPr>
        </p:nvGraphicFramePr>
        <p:xfrm>
          <a:off x="1201783" y="313509"/>
          <a:ext cx="9509760" cy="6335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642" y="2398785"/>
            <a:ext cx="352974" cy="39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320292"/>
              </p:ext>
            </p:extLst>
          </p:nvPr>
        </p:nvGraphicFramePr>
        <p:xfrm>
          <a:off x="822959" y="0"/>
          <a:ext cx="10633167" cy="6596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71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245905"/>
              </p:ext>
            </p:extLst>
          </p:nvPr>
        </p:nvGraphicFramePr>
        <p:xfrm>
          <a:off x="979715" y="352698"/>
          <a:ext cx="9580782" cy="5982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45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981035"/>
              </p:ext>
            </p:extLst>
          </p:nvPr>
        </p:nvGraphicFramePr>
        <p:xfrm>
          <a:off x="1415480" y="188640"/>
          <a:ext cx="9563100" cy="716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>
            <a:off x="7104112" y="2321426"/>
            <a:ext cx="1872208" cy="1440160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3215680" y="4005064"/>
            <a:ext cx="745232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544" y="333124"/>
            <a:ext cx="1495190" cy="804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393" y="6163448"/>
            <a:ext cx="2941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Practice IMD scores</a:t>
            </a:r>
          </a:p>
          <a:p>
            <a:r>
              <a:rPr lang="en-GB" sz="1000" dirty="0">
                <a:hlinkClick r:id="rId4"/>
              </a:rPr>
              <a:t>http://</a:t>
            </a:r>
            <a:r>
              <a:rPr lang="en-GB" sz="1000" dirty="0" smtClean="0">
                <a:hlinkClick r:id="rId4"/>
              </a:rPr>
              <a:t>fingertips.phe.org.uk/profile/general-practice</a:t>
            </a:r>
            <a:r>
              <a:rPr lang="en-GB" sz="1000" dirty="0" smtClean="0"/>
              <a:t> </a:t>
            </a:r>
          </a:p>
          <a:p>
            <a:r>
              <a:rPr lang="en-GB" sz="1000" dirty="0" smtClean="0"/>
              <a:t>2014/15 QOF data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04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7810706"/>
              </p:ext>
            </p:extLst>
          </p:nvPr>
        </p:nvGraphicFramePr>
        <p:xfrm>
          <a:off x="1075668" y="440570"/>
          <a:ext cx="9629187" cy="6508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333398" y="3870311"/>
            <a:ext cx="820891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8488" y="343076"/>
            <a:ext cx="1495097" cy="8047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393" y="6163448"/>
            <a:ext cx="2941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Practice IMD scores</a:t>
            </a:r>
          </a:p>
          <a:p>
            <a:r>
              <a:rPr lang="en-GB" sz="1000" dirty="0">
                <a:hlinkClick r:id="rId4"/>
              </a:rPr>
              <a:t>http://</a:t>
            </a:r>
            <a:r>
              <a:rPr lang="en-GB" sz="1000" dirty="0" smtClean="0">
                <a:hlinkClick r:id="rId4"/>
              </a:rPr>
              <a:t>fingertips.phe.org.uk/profile/general-practice</a:t>
            </a:r>
            <a:r>
              <a:rPr lang="en-GB" sz="1000" dirty="0" smtClean="0"/>
              <a:t> </a:t>
            </a:r>
          </a:p>
          <a:p>
            <a:r>
              <a:rPr lang="en-GB" sz="1000" dirty="0" smtClean="0"/>
              <a:t>2014/15 QOF data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36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346889"/>
              </p:ext>
            </p:extLst>
          </p:nvPr>
        </p:nvGraphicFramePr>
        <p:xfrm>
          <a:off x="1524000" y="188640"/>
          <a:ext cx="9036496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7732" y="422594"/>
            <a:ext cx="1495179" cy="8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3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69" y="924803"/>
            <a:ext cx="10071462" cy="5550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7633" y="199033"/>
            <a:ext cx="761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latin typeface="Arial Black" panose="020B0A04020102020204" pitchFamily="34" charset="0"/>
              </a:rPr>
              <a:t>Hypertension: best control in England at lowest cost 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5994764" y="4761410"/>
            <a:ext cx="235131" cy="2416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800313" y="19928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TH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44195" y="4576744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WF</a:t>
            </a:r>
            <a:endParaRPr lang="en-GB" b="1" dirty="0"/>
          </a:p>
        </p:txBody>
      </p:sp>
      <p:sp>
        <p:nvSpPr>
          <p:cNvPr id="10" name="Isosceles Triangle 9"/>
          <p:cNvSpPr/>
          <p:nvPr/>
        </p:nvSpPr>
        <p:spPr>
          <a:xfrm>
            <a:off x="2682748" y="2220016"/>
            <a:ext cx="235131" cy="2416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41" y="5789726"/>
            <a:ext cx="1495179" cy="804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612" y="6409766"/>
            <a:ext cx="5771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http</a:t>
            </a:r>
            <a:r>
              <a:rPr lang="en-US" dirty="0"/>
              <a:t>://www.yhpho.org.uk/default.aspx?RID=185783</a:t>
            </a:r>
          </a:p>
        </p:txBody>
      </p:sp>
    </p:spTree>
    <p:extLst>
      <p:ext uri="{BB962C8B-B14F-4D97-AF65-F5344CB8AC3E}">
        <p14:creationId xmlns:p14="http://schemas.microsoft.com/office/powerpoint/2010/main" val="33492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632340"/>
              </p:ext>
            </p:extLst>
          </p:nvPr>
        </p:nvGraphicFramePr>
        <p:xfrm>
          <a:off x="1555374" y="548680"/>
          <a:ext cx="835292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45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6291" y="291977"/>
            <a:ext cx="7011958" cy="857250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Flu vaccination</a:t>
            </a:r>
            <a:r>
              <a:rPr lang="en-US" sz="3100" dirty="0"/>
              <a:t> 1</a:t>
            </a:r>
            <a:r>
              <a:rPr lang="en-US" sz="3100" baseline="30000" dirty="0"/>
              <a:t>st</a:t>
            </a:r>
            <a:r>
              <a:rPr lang="en-US" sz="3100" dirty="0"/>
              <a:t> and </a:t>
            </a:r>
            <a:r>
              <a:rPr lang="en-US" sz="3100" b="1" dirty="0"/>
              <a:t>2</a:t>
            </a:r>
            <a:r>
              <a:rPr lang="en-US" sz="3100" b="1" baseline="30000" dirty="0"/>
              <a:t>nd</a:t>
            </a:r>
            <a:r>
              <a:rPr lang="en-US" sz="3100" b="1" dirty="0"/>
              <a:t> best in London. </a:t>
            </a:r>
            <a:br>
              <a:rPr lang="en-US" sz="3100" b="1" dirty="0"/>
            </a:br>
            <a:r>
              <a:rPr lang="en-US" sz="3100" b="1" dirty="0"/>
              <a:t>In 2011/12 Newham 18/31 </a:t>
            </a:r>
            <a:r>
              <a:rPr lang="en-US" sz="3100" b="1" dirty="0" err="1"/>
              <a:t>THamlets</a:t>
            </a:r>
            <a:r>
              <a:rPr lang="en-US" sz="3100" b="1" dirty="0"/>
              <a:t> 9/31</a:t>
            </a:r>
            <a:r>
              <a:rPr lang="en-GB" sz="3100" dirty="0"/>
              <a:t/>
            </a:r>
            <a:br>
              <a:rPr lang="en-GB" sz="3100" dirty="0"/>
            </a:br>
            <a:r>
              <a:rPr lang="en-US" sz="1050" dirty="0"/>
              <a:t> </a:t>
            </a:r>
            <a:r>
              <a:rPr lang="en-GB" sz="1050" dirty="0"/>
              <a:t/>
            </a:r>
            <a:br>
              <a:rPr lang="en-GB" sz="1050" dirty="0"/>
            </a:br>
            <a:endParaRPr lang="en-GB" sz="105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71406" y="1066367"/>
            <a:ext cx="11525565" cy="6865489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 rot="17875278">
            <a:off x="7900927" y="3513461"/>
            <a:ext cx="241887" cy="3483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Down Arrow 5"/>
          <p:cNvSpPr/>
          <p:nvPr/>
        </p:nvSpPr>
        <p:spPr>
          <a:xfrm rot="17903672">
            <a:off x="5992276" y="3434485"/>
            <a:ext cx="235007" cy="3262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Down Arrow 7"/>
          <p:cNvSpPr/>
          <p:nvPr/>
        </p:nvSpPr>
        <p:spPr>
          <a:xfrm rot="17875278">
            <a:off x="4643094" y="3493406"/>
            <a:ext cx="241887" cy="34831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85039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1"/>
            <a:ext cx="10515600" cy="1034560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PROMIS: Early success+++</a:t>
            </a:r>
            <a:endParaRPr lang="en-GB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300898"/>
              </p:ext>
            </p:extLst>
          </p:nvPr>
        </p:nvGraphicFramePr>
        <p:xfrm>
          <a:off x="182879" y="914401"/>
          <a:ext cx="11443065" cy="57093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4369"/>
                <a:gridCol w="1594315"/>
                <a:gridCol w="2070037"/>
                <a:gridCol w="2959289"/>
                <a:gridCol w="255055"/>
              </a:tblGrid>
              <a:tr h="491275">
                <a:tc>
                  <a:txBody>
                    <a:bodyPr/>
                    <a:lstStyle/>
                    <a:p>
                      <a:endParaRPr lang="en-GB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200" kern="1200" dirty="0">
                          <a:effectLst/>
                        </a:rPr>
                        <a:t>Jan 2014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200" kern="1200" dirty="0">
                          <a:effectLst/>
                        </a:rPr>
                        <a:t>Sept 2015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3200" kern="1200" dirty="0">
                          <a:effectLst/>
                        </a:rPr>
                        <a:t>Relative change </a:t>
                      </a:r>
                      <a:endParaRPr lang="en-GB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6527" marR="66527" marT="33263" marB="33263"/>
                </a:tc>
              </a:tr>
              <a:tr h="78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effectLst/>
                        </a:rPr>
                        <a:t>High intensity statins  &gt;75 </a:t>
                      </a:r>
                      <a:r>
                        <a:rPr lang="en-GB" sz="2800" b="1" kern="1200" dirty="0" smtClean="0">
                          <a:effectLst/>
                        </a:rPr>
                        <a:t>yrs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>
                          <a:effectLst/>
                        </a:rPr>
                        <a:t>27.5%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>
                          <a:effectLst/>
                        </a:rPr>
                        <a:t>35.7%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solidFill>
                            <a:schemeClr val="bg1"/>
                          </a:solidFill>
                          <a:effectLst/>
                        </a:rPr>
                        <a:t>+ 30% increase</a:t>
                      </a: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</a:tr>
              <a:tr h="78142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</a:tr>
              <a:tr h="909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effectLst/>
                        </a:rPr>
                        <a:t>High </a:t>
                      </a:r>
                      <a:r>
                        <a:rPr lang="en-GB" sz="2800" b="1" kern="1200" dirty="0" smtClean="0">
                          <a:effectLst/>
                        </a:rPr>
                        <a:t>intensity </a:t>
                      </a:r>
                      <a:r>
                        <a:rPr lang="en-GB" sz="2800" b="1" kern="1200" dirty="0">
                          <a:effectLst/>
                        </a:rPr>
                        <a:t>statin  &lt;75 </a:t>
                      </a:r>
                      <a:r>
                        <a:rPr lang="en-GB" sz="2800" b="1" kern="1200" dirty="0" smtClean="0">
                          <a:effectLst/>
                        </a:rPr>
                        <a:t>yrs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effectLst/>
                        </a:rPr>
                        <a:t>11.0%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effectLst/>
                        </a:rPr>
                        <a:t>14.0%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solidFill>
                            <a:schemeClr val="bg1"/>
                          </a:solidFill>
                          <a:effectLst/>
                        </a:rPr>
                        <a:t>+27% increase</a:t>
                      </a: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</a:tr>
              <a:tr h="4331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</a:tr>
              <a:tr h="7814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effectLst/>
                        </a:rPr>
                        <a:t>Quinolone/</a:t>
                      </a:r>
                      <a:r>
                        <a:rPr lang="en-GB" sz="2800" b="1" kern="1200" dirty="0" err="1">
                          <a:effectLst/>
                        </a:rPr>
                        <a:t>ceph</a:t>
                      </a:r>
                      <a:r>
                        <a:rPr lang="en-GB" sz="2800" b="1" kern="1200" dirty="0">
                          <a:effectLst/>
                        </a:rPr>
                        <a:t> as % all AB 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>
                          <a:effectLst/>
                        </a:rPr>
                        <a:t>7.6%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effectLst/>
                        </a:rPr>
                        <a:t>7.1</a:t>
                      </a:r>
                      <a:r>
                        <a:rPr lang="en-GB" sz="2800" kern="1200" dirty="0" smtClean="0">
                          <a:effectLst/>
                        </a:rPr>
                        <a:t>% (1yr)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solidFill>
                            <a:schemeClr val="bg1"/>
                          </a:solidFill>
                          <a:effectLst/>
                        </a:rPr>
                        <a:t>-7% decrease</a:t>
                      </a: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</a:tr>
              <a:tr h="8635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effectLst/>
                        </a:rPr>
                        <a:t>% T2 diabetes on Long acting analogue insulin</a:t>
                      </a:r>
                      <a:endParaRPr lang="en-GB" sz="28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effectLst/>
                        </a:rPr>
                        <a:t>6.1%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effectLst/>
                        </a:rPr>
                        <a:t>4.5%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solidFill>
                            <a:schemeClr val="bg1"/>
                          </a:solidFill>
                          <a:effectLst/>
                        </a:rPr>
                        <a:t>-26% decrease</a:t>
                      </a:r>
                      <a:endParaRPr lang="en-GB" sz="2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27" marR="66527" marT="33263" marB="33263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27" marR="66527" marT="33263" marB="33263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900" y="220470"/>
            <a:ext cx="1102922" cy="5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 Learning health system</a:t>
            </a:r>
            <a:endParaRPr lang="en-GB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040" y="1690688"/>
            <a:ext cx="8001953" cy="5599304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3735749">
            <a:off x="8809899" y="3239606"/>
            <a:ext cx="484632" cy="16365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 rot="3735749">
            <a:off x="5432785" y="4613334"/>
            <a:ext cx="484632" cy="5133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 rot="3735749">
            <a:off x="5659205" y="5301618"/>
            <a:ext cx="484632" cy="655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889255" y="3462575"/>
            <a:ext cx="122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Consultant</a:t>
            </a:r>
          </a:p>
          <a:p>
            <a:r>
              <a:rPr lang="en-GB" dirty="0" smtClean="0"/>
              <a:t>diabetes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15065" y="2605548"/>
            <a:ext cx="4249812" cy="2047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15833" y="2143883"/>
            <a:ext cx="1671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Rag chart</a:t>
            </a:r>
          </a:p>
          <a:p>
            <a:r>
              <a:rPr lang="en-GB" dirty="0" smtClean="0"/>
              <a:t>Practice current</a:t>
            </a:r>
          </a:p>
          <a:p>
            <a:r>
              <a:rPr lang="en-GB" dirty="0" smtClean="0"/>
              <a:t> performance</a:t>
            </a:r>
            <a:endParaRPr lang="en-GB" dirty="0"/>
          </a:p>
        </p:txBody>
      </p:sp>
      <p:cxnSp>
        <p:nvCxnSpPr>
          <p:cNvPr id="13" name="Straight Connector 12"/>
          <p:cNvCxnSpPr>
            <a:stCxn id="7" idx="0"/>
          </p:cNvCxnSpPr>
          <p:nvPr/>
        </p:nvCxnSpPr>
        <p:spPr>
          <a:xfrm flipV="1">
            <a:off x="6191537" y="5004619"/>
            <a:ext cx="3697718" cy="4721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107561" y="5004619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Guideline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8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0"/>
            <a:ext cx="11834949" cy="6735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9142" y="5401969"/>
            <a:ext cx="1236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2014        </a:t>
            </a:r>
            <a:r>
              <a:rPr lang="en-GB" sz="1500" b="1" dirty="0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48871" y="5068969"/>
            <a:ext cx="3609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502545" y="5068969"/>
            <a:ext cx="1417088" cy="333000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5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331" y="1841228"/>
            <a:ext cx="6165435" cy="2495640"/>
          </a:xfrm>
        </p:spPr>
        <p:txBody>
          <a:bodyPr>
            <a:noAutofit/>
          </a:bodyPr>
          <a:lstStyle/>
          <a:p>
            <a:r>
              <a:rPr lang="en-GB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Achieving </a:t>
            </a:r>
            <a:br>
              <a:rPr lang="en-GB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GB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Successful </a:t>
            </a:r>
            <a:br>
              <a:rPr lang="en-GB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GB" sz="6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improvement</a:t>
            </a:r>
            <a:endParaRPr lang="en-GB" sz="6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2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 Black" panose="020B0A04020102020204" pitchFamily="34" charset="0"/>
              </a:rPr>
              <a:t>Single </a:t>
            </a:r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system IT</a:t>
            </a:r>
            <a:endParaRPr lang="en-GB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Web enabled</a:t>
            </a:r>
          </a:p>
          <a:p>
            <a:r>
              <a:rPr lang="en-GB" sz="4000" dirty="0" smtClean="0"/>
              <a:t>Central (&amp; local) IT search and analysis capability</a:t>
            </a:r>
          </a:p>
          <a:p>
            <a:r>
              <a:rPr lang="en-GB" sz="4000" dirty="0" smtClean="0"/>
              <a:t>Locally engineered and responsive</a:t>
            </a:r>
          </a:p>
          <a:p>
            <a:r>
              <a:rPr lang="en-GB" sz="4000" dirty="0" smtClean="0"/>
              <a:t>CCG, </a:t>
            </a:r>
            <a:r>
              <a:rPr lang="en-GB" sz="4000" b="1" dirty="0" smtClean="0">
                <a:solidFill>
                  <a:srgbClr val="0070C0"/>
                </a:solidFill>
              </a:rPr>
              <a:t>GP provider </a:t>
            </a:r>
            <a:r>
              <a:rPr lang="en-GB" sz="4000" dirty="0" smtClean="0"/>
              <a:t>and public health facing</a:t>
            </a:r>
            <a:endParaRPr lang="en-GB" sz="4000" dirty="0"/>
          </a:p>
          <a:p>
            <a:r>
              <a:rPr lang="en-GB" sz="4000" dirty="0" smtClean="0"/>
              <a:t>(Academically supported)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3965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Arial Black" panose="020B0A04020102020204" pitchFamily="34" charset="0"/>
              </a:rPr>
              <a:t>Brain and spinal 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4400" dirty="0" smtClean="0"/>
              <a:t>Clinically led</a:t>
            </a:r>
          </a:p>
          <a:p>
            <a:r>
              <a:rPr lang="en-GB" sz="4400" b="1" dirty="0" smtClean="0">
                <a:solidFill>
                  <a:srgbClr val="0070C0"/>
                </a:solidFill>
              </a:rPr>
              <a:t>Facilitators </a:t>
            </a:r>
            <a:r>
              <a:rPr lang="en-GB" sz="4400" dirty="0" smtClean="0"/>
              <a:t>connect KPIs to practice implementation</a:t>
            </a:r>
          </a:p>
          <a:p>
            <a:r>
              <a:rPr lang="en-GB" sz="4400" dirty="0" smtClean="0"/>
              <a:t>Iterative work </a:t>
            </a:r>
            <a:r>
              <a:rPr lang="en-GB" sz="4400" b="1" dirty="0" smtClean="0">
                <a:solidFill>
                  <a:srgbClr val="0070C0"/>
                </a:solidFill>
              </a:rPr>
              <a:t>connecting </a:t>
            </a:r>
            <a:r>
              <a:rPr lang="en-GB" sz="4400" dirty="0" smtClean="0"/>
              <a:t>analysts/facilitators/clinicians with </a:t>
            </a:r>
            <a:r>
              <a:rPr lang="en-GB" sz="4400" b="1" dirty="0" smtClean="0">
                <a:solidFill>
                  <a:srgbClr val="0070C0"/>
                </a:solidFill>
              </a:rPr>
              <a:t>CCGs/practices/public health</a:t>
            </a:r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sz="4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Choose wisely </a:t>
            </a:r>
            <a:endParaRPr lang="en-GB" sz="4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71" y="381000"/>
            <a:ext cx="1909353" cy="77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07" y="1150441"/>
            <a:ext cx="11692395" cy="57075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8763" y="381000"/>
            <a:ext cx="54398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3 ducks in a row </a:t>
            </a:r>
            <a:endParaRPr lang="en-GB" sz="4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4924"/>
            <a:ext cx="11548668" cy="110799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Belief</a:t>
            </a:r>
            <a:r>
              <a:rPr lang="en-GB" dirty="0" smtClean="0"/>
              <a:t>                 </a:t>
            </a:r>
            <a:r>
              <a:rPr lang="en-GB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Act	</a:t>
            </a:r>
            <a:r>
              <a:rPr lang="en-GB" dirty="0">
                <a:latin typeface="Arial Black" panose="020B0A04020102020204" pitchFamily="34" charset="0"/>
              </a:rPr>
              <a:t> </a:t>
            </a:r>
            <a:r>
              <a:rPr lang="en-GB" dirty="0" smtClean="0"/>
              <a:t>                      </a:t>
            </a:r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Motivate</a:t>
            </a:r>
            <a:r>
              <a:rPr lang="en-GB" dirty="0" smtClean="0"/>
              <a:t>			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71" y="2573763"/>
            <a:ext cx="2938670" cy="4109624"/>
          </a:xfrm>
          <a:solidFill>
            <a:srgbClr val="FF0000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Evidence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Stakeholders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Consensus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Guidance and KPIs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Education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088968" y="2573763"/>
            <a:ext cx="3271678" cy="410962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IT support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On screen prompts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Script switch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Trigger tools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Patient recall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bg1"/>
                </a:solidFill>
              </a:rPr>
              <a:t>and review lists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7772400" y="2569849"/>
            <a:ext cx="3303104" cy="410962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</a:rPr>
              <a:t>Financial targets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</a:rPr>
              <a:t>Dashboards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200" dirty="0" smtClean="0">
                <a:solidFill>
                  <a:schemeClr val="bg1"/>
                </a:solidFill>
              </a:rPr>
              <a:t>Peer performance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64" y="1049772"/>
            <a:ext cx="1018673" cy="114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49" y="1018070"/>
            <a:ext cx="1021190" cy="1141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619" y="6176711"/>
            <a:ext cx="941381" cy="506676"/>
          </a:xfrm>
          <a:prstGeom prst="rect">
            <a:avLst/>
          </a:prstGeom>
        </p:spPr>
      </p:pic>
      <p:sp>
        <p:nvSpPr>
          <p:cNvPr id="11" name="Curved Left Arrow 10"/>
          <p:cNvSpPr/>
          <p:nvPr/>
        </p:nvSpPr>
        <p:spPr>
          <a:xfrm rot="5095537">
            <a:off x="3973420" y="1257585"/>
            <a:ext cx="1059776" cy="8947950"/>
          </a:xfrm>
          <a:prstGeom prst="curvedLeftArrow">
            <a:avLst>
              <a:gd name="adj1" fmla="val 43315"/>
              <a:gd name="adj2" fmla="val 339976"/>
              <a:gd name="adj3" fmla="val 652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276460">
            <a:off x="1375570" y="5596197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70C0"/>
                </a:solidFill>
              </a:rPr>
              <a:t>   Learning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380" y="1018070"/>
            <a:ext cx="1651224" cy="13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131" y="1219200"/>
            <a:ext cx="5721532" cy="5420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19" y="381000"/>
            <a:ext cx="9790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70C0"/>
                </a:solidFill>
              </a:rPr>
              <a:t>Stakeholder consensus and guideline</a:t>
            </a:r>
            <a:endParaRPr lang="en-GB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2" y="707887"/>
            <a:ext cx="11443062" cy="6150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5855" y="0"/>
            <a:ext cx="5819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Dashboards: near real time</a:t>
            </a:r>
          </a:p>
        </p:txBody>
      </p:sp>
      <p:sp>
        <p:nvSpPr>
          <p:cNvPr id="4" name="Oval 3"/>
          <p:cNvSpPr/>
          <p:nvPr/>
        </p:nvSpPr>
        <p:spPr>
          <a:xfrm>
            <a:off x="7785782" y="1200675"/>
            <a:ext cx="914400" cy="93554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109382" y="1221817"/>
            <a:ext cx="914400" cy="9144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own Arrow 5"/>
          <p:cNvSpPr/>
          <p:nvPr/>
        </p:nvSpPr>
        <p:spPr>
          <a:xfrm rot="16938568">
            <a:off x="1119410" y="3781015"/>
            <a:ext cx="484632" cy="60668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3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3" y="-44425"/>
            <a:ext cx="11813089" cy="67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143000"/>
            <a:ext cx="7185886" cy="5424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24995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0070C0"/>
                </a:solidFill>
              </a:rPr>
              <a:t>Dashboard</a:t>
            </a:r>
            <a:endParaRPr lang="en-GB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3789040"/>
            <a:ext cx="3203848" cy="306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276409334_3bd6c93b54_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056" y="1048568"/>
            <a:ext cx="5496150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7" descr="2b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5" y="4077072"/>
            <a:ext cx="5496151" cy="27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" y="3921236"/>
            <a:ext cx="3576045" cy="292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9" y="844922"/>
            <a:ext cx="6552727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377439" y="1196752"/>
            <a:ext cx="4222615" cy="232240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12096206" cy="10485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en-US" dirty="0">
                <a:solidFill>
                  <a:srgbClr val="0070C0"/>
                </a:solidFill>
                <a:latin typeface="Arial Black" pitchFamily="34" charset="0"/>
              </a:rPr>
              <a:t>         </a:t>
            </a:r>
          </a:p>
          <a:p>
            <a:pPr algn="l"/>
            <a:r>
              <a:rPr lang="en-GB" altLang="en-US" dirty="0">
                <a:solidFill>
                  <a:srgbClr val="0070C0"/>
                </a:solidFill>
                <a:latin typeface="Arial Black" pitchFamily="34" charset="0"/>
              </a:rPr>
              <a:t>      Welcome to </a:t>
            </a:r>
            <a:r>
              <a:rPr lang="en-GB" altLang="en-US" dirty="0" smtClean="0">
                <a:solidFill>
                  <a:srgbClr val="0070C0"/>
                </a:solidFill>
                <a:latin typeface="Arial Black" pitchFamily="34" charset="0"/>
              </a:rPr>
              <a:t>East London</a:t>
            </a:r>
            <a:endParaRPr lang="en-GB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67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9044578"/>
              </p:ext>
            </p:extLst>
          </p:nvPr>
        </p:nvGraphicFramePr>
        <p:xfrm>
          <a:off x="191179" y="300447"/>
          <a:ext cx="6183495" cy="627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950862"/>
            <a:ext cx="5342708" cy="5584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2698" y="300447"/>
            <a:ext cx="416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Pulse checks 65+ in 5yrs = 80%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09212" y="2110074"/>
            <a:ext cx="1874521" cy="914400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7385014">
            <a:off x="9352249" y="3206334"/>
            <a:ext cx="491360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176610" y="3872826"/>
            <a:ext cx="2842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/>
              <a:t>Could do better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6257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AppData\Local\Microsoft\Windows\Temporary Internet Files\Content.Outlook\8GW0D8BF\CCG Comparisons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10" y="1541980"/>
            <a:ext cx="11542642" cy="51594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87895" y="819271"/>
            <a:ext cx="883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 Black" panose="020B0A04020102020204" pitchFamily="34" charset="0"/>
              </a:rPr>
              <a:t>AF at Dec 2013-2015</a:t>
            </a:r>
            <a:r>
              <a:rPr lang="en-GB" dirty="0" smtClean="0">
                <a:latin typeface="Arial Black" panose="020B0A04020102020204" pitchFamily="34" charset="0"/>
              </a:rPr>
              <a:t> </a:t>
            </a:r>
            <a:r>
              <a:rPr lang="en-GB" dirty="0" smtClean="0"/>
              <a:t> </a:t>
            </a:r>
            <a:r>
              <a:rPr lang="en-GB" dirty="0" err="1" smtClean="0"/>
              <a:t>C&amp;Hackney</a:t>
            </a:r>
            <a:r>
              <a:rPr lang="en-GB" dirty="0" smtClean="0"/>
              <a:t> Newham and Tower Hamlets- no exceptions</a:t>
            </a:r>
          </a:p>
          <a:p>
            <a:endParaRPr lang="en-GB" dirty="0" smtClean="0"/>
          </a:p>
          <a:p>
            <a:r>
              <a:rPr lang="en-GB" b="1" dirty="0" smtClean="0"/>
              <a:t>Pulse checks 65yrs in 5yrs                                                 Pulse check 65yrs comorbid 1 </a:t>
            </a:r>
            <a:r>
              <a:rPr lang="en-GB" b="1" dirty="0" err="1" smtClean="0"/>
              <a:t>yr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7" name="Picture 6" descr="CEG2_col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66" y="269089"/>
            <a:ext cx="1666862" cy="9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6089" y="4023495"/>
            <a:ext cx="321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Anticoagulation CHADSVASC 1+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052951" y="395439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Antiplatelet CHADSVASC 1+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5876" y="383024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2013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53220" y="3813799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Dec 2015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4081" y="188601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80%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04081" y="15991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90%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608201" y="171462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75%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17105" y="413906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75%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17105" y="5805253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65%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590109" y="413906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25%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5608201" y="608435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15%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608201" y="31960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40%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04081" y="356540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40%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0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991" y="1073426"/>
            <a:ext cx="8726558" cy="5784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26" y="1073426"/>
            <a:ext cx="5013755" cy="5784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3809" y="427382"/>
            <a:ext cx="8844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Funnel plots showing improvement 2013-2015. Tower </a:t>
            </a:r>
            <a:r>
              <a:rPr lang="en-GB" sz="2000" dirty="0">
                <a:solidFill>
                  <a:srgbClr val="0070C0"/>
                </a:solidFill>
                <a:latin typeface="Arial Black" panose="020B0A04020102020204" pitchFamily="34" charset="0"/>
              </a:rPr>
              <a:t>Hamlets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2558" y="545165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11506" y="545165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416139" y="2731818"/>
            <a:ext cx="2352101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0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57" y="109330"/>
            <a:ext cx="10972799" cy="67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Choose</a:t>
            </a:r>
            <a:r>
              <a:rPr lang="en-GB" dirty="0" smtClean="0">
                <a:latin typeface="Arial Black" panose="020B0A04020102020204" pitchFamily="34" charset="0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wisely</a:t>
            </a:r>
            <a:endParaRPr lang="en-GB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6" y="1825625"/>
            <a:ext cx="121231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SAFE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</a:t>
            </a:r>
            <a:r>
              <a:rPr lang="en-GB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NSAIDS, </a:t>
            </a:r>
            <a:r>
              <a:rPr lang="en-GB" sz="3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hypoglyaemia</a:t>
            </a:r>
            <a:r>
              <a:rPr lang="en-GB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T2D 65yrs= 9%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</a:t>
            </a:r>
          </a:p>
          <a:p>
            <a:pPr marL="0" indent="0">
              <a:buNone/>
            </a:pPr>
            <a:r>
              <a:rPr lang="en-GB" sz="4000" dirty="0">
                <a:solidFill>
                  <a:srgbClr val="0070C0"/>
                </a:solidFill>
                <a:latin typeface="Arial Black" panose="020B0A04020102020204" pitchFamily="34" charset="0"/>
              </a:rPr>
              <a:t>EFFECTIVE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AF </a:t>
            </a:r>
            <a:r>
              <a:rPr lang="en-GB" sz="36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anticg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, </a:t>
            </a:r>
            <a:r>
              <a:rPr lang="en-GB" sz="36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hypertensn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, h/</a:t>
            </a:r>
            <a:r>
              <a:rPr lang="en-GB" sz="36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i</a:t>
            </a:r>
            <a:r>
              <a:rPr lang="en-GB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statins</a:t>
            </a:r>
          </a:p>
          <a:p>
            <a:pPr marL="0" indent="0">
              <a:buNone/>
            </a:pPr>
            <a:endParaRPr lang="en-GB" sz="36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00B050"/>
                </a:solidFill>
                <a:latin typeface="Arial Black" panose="020B0A04020102020204" pitchFamily="34" charset="0"/>
              </a:rPr>
              <a:t>EFFICIENT</a:t>
            </a:r>
            <a:r>
              <a:rPr lang="en-GB" sz="3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SMBG, LFTs, L</a:t>
            </a:r>
            <a:r>
              <a:rPr lang="en-GB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AA</a:t>
            </a:r>
            <a:r>
              <a:rPr lang="en-GB" sz="3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insulin, </a:t>
            </a:r>
            <a:r>
              <a:rPr lang="en-GB" sz="3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antibiotic</a:t>
            </a:r>
            <a:endParaRPr lang="en-GB" sz="3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86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Smarter working</a:t>
            </a:r>
            <a:endParaRPr lang="en-GB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2344" y="1893104"/>
            <a:ext cx="8399956" cy="447058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sz="5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Integrated care pathw</a:t>
            </a:r>
            <a:r>
              <a:rPr lang="en-GB" sz="51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ays – diagnosis, referral </a:t>
            </a:r>
          </a:p>
          <a:p>
            <a:pPr marL="0" indent="0">
              <a:buNone/>
            </a:pPr>
            <a:endParaRPr lang="en-GB" sz="5100" dirty="0" smtClean="0"/>
          </a:p>
          <a:p>
            <a:pPr marL="0" indent="0">
              <a:buNone/>
            </a:pPr>
            <a:r>
              <a:rPr lang="en-GB" sz="5100" b="1" dirty="0" smtClean="0"/>
              <a:t>4 </a:t>
            </a:r>
            <a:r>
              <a:rPr lang="en-GB" sz="5100" b="1" dirty="0"/>
              <a:t>cardiac symptoms </a:t>
            </a:r>
            <a:endParaRPr lang="en-GB" sz="5100" b="1" dirty="0" smtClean="0"/>
          </a:p>
          <a:p>
            <a:r>
              <a:rPr lang="en-GB" sz="5100" dirty="0" smtClean="0"/>
              <a:t>breathlessness,</a:t>
            </a:r>
          </a:p>
          <a:p>
            <a:r>
              <a:rPr lang="en-GB" sz="5100" dirty="0" smtClean="0"/>
              <a:t>chest </a:t>
            </a:r>
            <a:r>
              <a:rPr lang="en-GB" sz="5100" dirty="0"/>
              <a:t>pain, </a:t>
            </a:r>
            <a:endParaRPr lang="en-GB" sz="5100" dirty="0" smtClean="0"/>
          </a:p>
          <a:p>
            <a:r>
              <a:rPr lang="en-GB" sz="5100" dirty="0" smtClean="0"/>
              <a:t>palpitations </a:t>
            </a:r>
          </a:p>
          <a:p>
            <a:r>
              <a:rPr lang="en-GB" sz="5100" dirty="0" smtClean="0"/>
              <a:t>syncope/funny </a:t>
            </a:r>
            <a:r>
              <a:rPr lang="en-GB" sz="5100" dirty="0"/>
              <a:t>turns</a:t>
            </a:r>
          </a:p>
          <a:p>
            <a:pPr marL="0" indent="0">
              <a:buNone/>
            </a:pPr>
            <a:endParaRPr lang="en-GB" sz="5100" dirty="0" smtClean="0"/>
          </a:p>
          <a:p>
            <a:pPr marL="0" indent="0">
              <a:buNone/>
            </a:pPr>
            <a:endParaRPr lang="en-GB" sz="5100" dirty="0"/>
          </a:p>
          <a:p>
            <a:pPr marL="0" indent="0">
              <a:buNone/>
            </a:pPr>
            <a:endParaRPr lang="en-GB" sz="5100" dirty="0" smtClean="0"/>
          </a:p>
          <a:p>
            <a:pPr marL="0" indent="0">
              <a:buNone/>
            </a:pPr>
            <a:r>
              <a:rPr lang="en-GB" sz="5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Diagnostic templates</a:t>
            </a:r>
          </a:p>
          <a:p>
            <a:pPr marL="0" indent="0">
              <a:buNone/>
            </a:pPr>
            <a:r>
              <a:rPr lang="en-GB" sz="5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standard mail merged letters</a:t>
            </a:r>
          </a:p>
          <a:p>
            <a:pPr marL="0" indent="0">
              <a:buNone/>
            </a:pPr>
            <a:endParaRPr lang="en-GB" sz="5100" b="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mrcolley.files.wordpress.com/2014/07/rubber-ducky-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11" y="1964996"/>
            <a:ext cx="2104338" cy="14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63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Arial Black" panose="020B0A04020102020204" pitchFamily="34" charset="0"/>
              </a:rPr>
              <a:t>Smarter working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44583" y="1894113"/>
            <a:ext cx="975795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300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Multimorbid</a:t>
            </a:r>
            <a:r>
              <a:rPr lang="en-GB" sz="3300" b="1" dirty="0">
                <a:solidFill>
                  <a:srgbClr val="0070C0"/>
                </a:solidFill>
                <a:latin typeface="Arial Black" panose="020B0A04020102020204" pitchFamily="34" charset="0"/>
              </a:rPr>
              <a:t> patient review</a:t>
            </a:r>
            <a:r>
              <a:rPr lang="en-GB" sz="3300" dirty="0">
                <a:solidFill>
                  <a:srgbClr val="0070C0"/>
                </a:solidFill>
              </a:rPr>
              <a:t> </a:t>
            </a:r>
            <a:r>
              <a:rPr lang="en-GB" sz="3300" dirty="0" smtClean="0"/>
              <a:t>: smart </a:t>
            </a:r>
            <a:r>
              <a:rPr lang="en-GB" sz="3300" dirty="0"/>
              <a:t>template</a:t>
            </a:r>
          </a:p>
          <a:p>
            <a:endParaRPr lang="en-GB" sz="3300" dirty="0" smtClean="0"/>
          </a:p>
          <a:p>
            <a:endParaRPr lang="en-GB" sz="3300" dirty="0" smtClean="0"/>
          </a:p>
          <a:p>
            <a:r>
              <a:rPr lang="en-GB" sz="3300" dirty="0" smtClean="0"/>
              <a:t>Trigger tools – </a:t>
            </a:r>
            <a:r>
              <a:rPr lang="en-GB" sz="33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CKD and VIRTUAL CLINICs;</a:t>
            </a:r>
            <a:endParaRPr lang="en-GB" sz="33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en-GB" sz="3300" dirty="0" smtClean="0"/>
          </a:p>
          <a:p>
            <a:endParaRPr lang="en-GB" sz="3300" dirty="0"/>
          </a:p>
          <a:p>
            <a:endParaRPr lang="en-GB" sz="3300" dirty="0" smtClean="0"/>
          </a:p>
        </p:txBody>
      </p:sp>
    </p:spTree>
    <p:extLst>
      <p:ext uri="{BB962C8B-B14F-4D97-AF65-F5344CB8AC3E}">
        <p14:creationId xmlns:p14="http://schemas.microsoft.com/office/powerpoint/2010/main" val="14809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 descr="Screenshot_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" t="-196"/>
          <a:stretch/>
        </p:blipFill>
        <p:spPr>
          <a:xfrm>
            <a:off x="169816" y="274320"/>
            <a:ext cx="12022183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1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-22421" r="-959" b="20466"/>
          <a:stretch/>
        </p:blipFill>
        <p:spPr bwMode="auto">
          <a:xfrm>
            <a:off x="431074" y="-1789611"/>
            <a:ext cx="10998926" cy="83079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14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C:\Users\sally\Desktop\Picture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93" y="28483"/>
            <a:ext cx="9144000" cy="682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4073" y="2265839"/>
            <a:ext cx="1156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Redbridge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0713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East London Diabetes belt</a:t>
            </a:r>
            <a:endParaRPr lang="en-GB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85" y="1333888"/>
            <a:ext cx="7193827" cy="5274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6191" y="1879513"/>
            <a:ext cx="111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Waltham </a:t>
            </a:r>
          </a:p>
          <a:p>
            <a:r>
              <a:rPr lang="en-GB" b="1" dirty="0"/>
              <a:t>Forest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72234" y="6184013"/>
            <a:ext cx="10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Newham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00672" y="568357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Barking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8996" y="2494406"/>
            <a:ext cx="9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Hackney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7441" y="4151014"/>
            <a:ext cx="16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Tower </a:t>
            </a:r>
            <a:r>
              <a:rPr lang="en-GB" b="1" dirty="0" smtClean="0"/>
              <a:t>Hamlets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797" y="4021609"/>
            <a:ext cx="762066" cy="3475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47584" y="138340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1 in 20 have T2 diabetes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40598" y="1971900"/>
            <a:ext cx="914400" cy="2663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4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632511240"/>
              </p:ext>
            </p:extLst>
          </p:nvPr>
        </p:nvGraphicFramePr>
        <p:xfrm>
          <a:off x="228600" y="825499"/>
          <a:ext cx="5055152" cy="470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44949535"/>
              </p:ext>
            </p:extLst>
          </p:nvPr>
        </p:nvGraphicFramePr>
        <p:xfrm>
          <a:off x="6363818" y="838198"/>
          <a:ext cx="4592955" cy="470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5252" y="228600"/>
            <a:ext cx="9417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latin typeface="Arial Black" panose="020B0A04020102020204" pitchFamily="34" charset="0"/>
              </a:rPr>
              <a:t>Reduction in full LFT array:         increase in single ALT</a:t>
            </a:r>
            <a:endParaRPr lang="en-GB" sz="2400" b="1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962" y="5918886"/>
            <a:ext cx="586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 Black" panose="020B0A04020102020204" pitchFamily="34" charset="0"/>
              </a:rPr>
              <a:t>£250,000 annually  at the flick of a switch!!!</a:t>
            </a:r>
            <a:endParaRPr lang="en-GB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3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66"/>
          <p:cNvPicPr>
            <a:picLocks noChangeAspect="1" noChangeArrowheads="1"/>
          </p:cNvPicPr>
          <p:nvPr/>
        </p:nvPicPr>
        <p:blipFill>
          <a:blip r:embed="rId9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0826" y="0"/>
            <a:ext cx="914717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4" name="Rectangle 14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 bwMode="gray">
          <a:xfrm>
            <a:off x="1992314" y="5373688"/>
            <a:ext cx="4319587" cy="124301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600" b="1"/>
              <a:t>36  Practices in</a:t>
            </a:r>
            <a:br>
              <a:rPr lang="en-US" sz="3600" b="1"/>
            </a:br>
            <a:r>
              <a:rPr lang="en-US" sz="3600" b="1"/>
              <a:t>8    neighbourhood </a:t>
            </a:r>
            <a:br>
              <a:rPr lang="en-US" sz="3600" b="1"/>
            </a:br>
            <a:r>
              <a:rPr lang="en-US" sz="3600" b="1"/>
              <a:t>     networks </a:t>
            </a:r>
          </a:p>
        </p:txBody>
      </p:sp>
      <p:sp>
        <p:nvSpPr>
          <p:cNvPr id="1027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21AF124-03C9-454D-95CE-09C67CDA0683}" type="slidenum">
              <a:rPr lang="en-US" altLang="en-US">
                <a:solidFill>
                  <a:srgbClr val="898989"/>
                </a:solidFill>
              </a:rPr>
              <a:pPr eaLnBrk="1" hangingPunct="1"/>
              <a:t>41</a:t>
            </a:fld>
            <a:r>
              <a:rPr lang="en-US" altLang="en-US">
                <a:solidFill>
                  <a:srgbClr val="898989"/>
                </a:solidFill>
              </a:rPr>
              <a:t> </a:t>
            </a:r>
          </a:p>
        </p:txBody>
      </p:sp>
      <p:grpSp>
        <p:nvGrpSpPr>
          <p:cNvPr id="14341" name="Group 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352800" y="817787"/>
            <a:ext cx="5851525" cy="6054725"/>
            <a:chOff x="-25450" y="-27829"/>
            <a:chExt cx="56036" cy="59968"/>
          </a:xfrm>
        </p:grpSpPr>
        <p:sp>
          <p:nvSpPr>
            <p:cNvPr id="14438" name="Freeform 3"/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4584" y="1470"/>
              <a:ext cx="26002" cy="30669"/>
            </a:xfrm>
            <a:custGeom>
              <a:avLst/>
              <a:gdLst>
                <a:gd name="T0" fmla="*/ 25565 w 26002"/>
                <a:gd name="T1" fmla="*/ 7387 h 30669"/>
                <a:gd name="T2" fmla="*/ 23869 w 26002"/>
                <a:gd name="T3" fmla="*/ 8748 h 30669"/>
                <a:gd name="T4" fmla="*/ 19182 w 26002"/>
                <a:gd name="T5" fmla="*/ 9000 h 30669"/>
                <a:gd name="T6" fmla="*/ 17100 w 26002"/>
                <a:gd name="T7" fmla="*/ 11822 h 30669"/>
                <a:gd name="T8" fmla="*/ 17016 w 26002"/>
                <a:gd name="T9" fmla="*/ 16005 h 30669"/>
                <a:gd name="T10" fmla="*/ 19182 w 26002"/>
                <a:gd name="T11" fmla="*/ 21497 h 30669"/>
                <a:gd name="T12" fmla="*/ 19837 w 26002"/>
                <a:gd name="T13" fmla="*/ 25764 h 30669"/>
                <a:gd name="T14" fmla="*/ 16209 w 26002"/>
                <a:gd name="T15" fmla="*/ 29476 h 30669"/>
                <a:gd name="T16" fmla="*/ 9104 w 26002"/>
                <a:gd name="T17" fmla="*/ 30367 h 30669"/>
                <a:gd name="T18" fmla="*/ 5006 w 26002"/>
                <a:gd name="T19" fmla="*/ 27864 h 30669"/>
                <a:gd name="T20" fmla="*/ 2251 w 26002"/>
                <a:gd name="T21" fmla="*/ 23832 h 30669"/>
                <a:gd name="T22" fmla="*/ 1445 w 26002"/>
                <a:gd name="T23" fmla="*/ 16576 h 30669"/>
                <a:gd name="T24" fmla="*/ 1377 w 26002"/>
                <a:gd name="T25" fmla="*/ 11822 h 30669"/>
                <a:gd name="T26" fmla="*/ 0 w 26002"/>
                <a:gd name="T27" fmla="*/ 9067 h 30669"/>
                <a:gd name="T28" fmla="*/ 1512 w 26002"/>
                <a:gd name="T29" fmla="*/ 7505 h 30669"/>
                <a:gd name="T30" fmla="*/ 2620 w 26002"/>
                <a:gd name="T31" fmla="*/ 6816 h 30669"/>
                <a:gd name="T32" fmla="*/ 3695 w 26002"/>
                <a:gd name="T33" fmla="*/ 5405 h 30669"/>
                <a:gd name="T34" fmla="*/ 5073 w 26002"/>
                <a:gd name="T35" fmla="*/ 6312 h 30669"/>
                <a:gd name="T36" fmla="*/ 8466 w 26002"/>
                <a:gd name="T37" fmla="*/ 7455 h 30669"/>
                <a:gd name="T38" fmla="*/ 11960 w 26002"/>
                <a:gd name="T39" fmla="*/ 7623 h 30669"/>
                <a:gd name="T40" fmla="*/ 12027 w 26002"/>
                <a:gd name="T41" fmla="*/ 6480 h 30669"/>
                <a:gd name="T42" fmla="*/ 11271 w 26002"/>
                <a:gd name="T43" fmla="*/ 3927 h 30669"/>
                <a:gd name="T44" fmla="*/ 15722 w 26002"/>
                <a:gd name="T45" fmla="*/ 3138 h 30669"/>
                <a:gd name="T46" fmla="*/ 18462 w 26002"/>
                <a:gd name="T47" fmla="*/ 2340 h 30669"/>
                <a:gd name="T48" fmla="*/ 20341 w 26002"/>
                <a:gd name="T49" fmla="*/ 1004 h 30669"/>
                <a:gd name="T50" fmla="*/ 21366 w 26002"/>
                <a:gd name="T51" fmla="*/ 1743 h 30669"/>
                <a:gd name="T52" fmla="*/ 20879 w 26002"/>
                <a:gd name="T53" fmla="*/ 3994 h 30669"/>
                <a:gd name="T54" fmla="*/ 22659 w 26002"/>
                <a:gd name="T55" fmla="*/ 4162 h 30669"/>
                <a:gd name="T56" fmla="*/ 23214 w 26002"/>
                <a:gd name="T57" fmla="*/ 1088 h 30669"/>
                <a:gd name="T58" fmla="*/ 24356 w 26002"/>
                <a:gd name="T59" fmla="*/ 1743 h 30669"/>
                <a:gd name="T60" fmla="*/ 23466 w 26002"/>
                <a:gd name="T61" fmla="*/ 3910 h 30669"/>
                <a:gd name="T62" fmla="*/ 24356 w 26002"/>
                <a:gd name="T63" fmla="*/ 5607 h 306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002"/>
                <a:gd name="T97" fmla="*/ 0 h 30669"/>
                <a:gd name="T98" fmla="*/ 26002 w 26002"/>
                <a:gd name="T99" fmla="*/ 30669 h 306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002" h="30669">
                  <a:moveTo>
                    <a:pt x="25800" y="6010"/>
                  </a:moveTo>
                  <a:cubicBezTo>
                    <a:pt x="26002" y="6312"/>
                    <a:pt x="25784" y="6867"/>
                    <a:pt x="25565" y="7387"/>
                  </a:cubicBezTo>
                  <a:lnTo>
                    <a:pt x="24507" y="9151"/>
                  </a:lnTo>
                  <a:lnTo>
                    <a:pt x="23869" y="8748"/>
                  </a:lnTo>
                  <a:cubicBezTo>
                    <a:pt x="23365" y="8597"/>
                    <a:pt x="22223" y="8227"/>
                    <a:pt x="21450" y="8261"/>
                  </a:cubicBezTo>
                  <a:cubicBezTo>
                    <a:pt x="20677" y="8294"/>
                    <a:pt x="19770" y="8681"/>
                    <a:pt x="19182" y="9000"/>
                  </a:cubicBezTo>
                  <a:cubicBezTo>
                    <a:pt x="18594" y="9319"/>
                    <a:pt x="18259" y="9739"/>
                    <a:pt x="17906" y="10209"/>
                  </a:cubicBezTo>
                  <a:cubicBezTo>
                    <a:pt x="17553" y="10680"/>
                    <a:pt x="17267" y="11200"/>
                    <a:pt x="17100" y="11822"/>
                  </a:cubicBezTo>
                  <a:cubicBezTo>
                    <a:pt x="16932" y="12443"/>
                    <a:pt x="16948" y="13300"/>
                    <a:pt x="16932" y="13989"/>
                  </a:cubicBezTo>
                  <a:cubicBezTo>
                    <a:pt x="16915" y="14678"/>
                    <a:pt x="16881" y="15299"/>
                    <a:pt x="17016" y="16005"/>
                  </a:cubicBezTo>
                  <a:cubicBezTo>
                    <a:pt x="17150" y="16710"/>
                    <a:pt x="17385" y="17365"/>
                    <a:pt x="17738" y="18272"/>
                  </a:cubicBezTo>
                  <a:cubicBezTo>
                    <a:pt x="18091" y="19179"/>
                    <a:pt x="18813" y="20607"/>
                    <a:pt x="19182" y="21497"/>
                  </a:cubicBezTo>
                  <a:cubicBezTo>
                    <a:pt x="19552" y="22388"/>
                    <a:pt x="19888" y="22875"/>
                    <a:pt x="19989" y="23580"/>
                  </a:cubicBezTo>
                  <a:cubicBezTo>
                    <a:pt x="20089" y="24286"/>
                    <a:pt x="20005" y="25126"/>
                    <a:pt x="19837" y="25764"/>
                  </a:cubicBezTo>
                  <a:cubicBezTo>
                    <a:pt x="19669" y="26402"/>
                    <a:pt x="19552" y="26839"/>
                    <a:pt x="18947" y="27461"/>
                  </a:cubicBezTo>
                  <a:cubicBezTo>
                    <a:pt x="18342" y="28082"/>
                    <a:pt x="17217" y="28972"/>
                    <a:pt x="16209" y="29476"/>
                  </a:cubicBezTo>
                  <a:cubicBezTo>
                    <a:pt x="15201" y="29980"/>
                    <a:pt x="14076" y="30367"/>
                    <a:pt x="12900" y="30518"/>
                  </a:cubicBezTo>
                  <a:cubicBezTo>
                    <a:pt x="11724" y="30669"/>
                    <a:pt x="10145" y="30602"/>
                    <a:pt x="9104" y="30367"/>
                  </a:cubicBezTo>
                  <a:cubicBezTo>
                    <a:pt x="8063" y="30131"/>
                    <a:pt x="7307" y="29493"/>
                    <a:pt x="6618" y="29073"/>
                  </a:cubicBezTo>
                  <a:cubicBezTo>
                    <a:pt x="5929" y="28653"/>
                    <a:pt x="5577" y="28401"/>
                    <a:pt x="5006" y="27864"/>
                  </a:cubicBezTo>
                  <a:cubicBezTo>
                    <a:pt x="4434" y="27326"/>
                    <a:pt x="3679" y="26520"/>
                    <a:pt x="3225" y="25848"/>
                  </a:cubicBezTo>
                  <a:cubicBezTo>
                    <a:pt x="2772" y="25176"/>
                    <a:pt x="2553" y="24840"/>
                    <a:pt x="2251" y="23832"/>
                  </a:cubicBezTo>
                  <a:cubicBezTo>
                    <a:pt x="1948" y="22824"/>
                    <a:pt x="1512" y="21010"/>
                    <a:pt x="1377" y="19801"/>
                  </a:cubicBezTo>
                  <a:cubicBezTo>
                    <a:pt x="1243" y="18591"/>
                    <a:pt x="1428" y="17432"/>
                    <a:pt x="1445" y="16576"/>
                  </a:cubicBezTo>
                  <a:cubicBezTo>
                    <a:pt x="1461" y="15719"/>
                    <a:pt x="1461" y="15433"/>
                    <a:pt x="1445" y="14644"/>
                  </a:cubicBezTo>
                  <a:cubicBezTo>
                    <a:pt x="1428" y="13855"/>
                    <a:pt x="1461" y="12595"/>
                    <a:pt x="1377" y="11822"/>
                  </a:cubicBezTo>
                  <a:cubicBezTo>
                    <a:pt x="1293" y="11049"/>
                    <a:pt x="1209" y="10495"/>
                    <a:pt x="974" y="10041"/>
                  </a:cubicBezTo>
                  <a:cubicBezTo>
                    <a:pt x="739" y="9588"/>
                    <a:pt x="67" y="9336"/>
                    <a:pt x="0" y="9067"/>
                  </a:cubicBezTo>
                  <a:lnTo>
                    <a:pt x="538" y="8378"/>
                  </a:lnTo>
                  <a:lnTo>
                    <a:pt x="1512" y="7505"/>
                  </a:lnTo>
                  <a:lnTo>
                    <a:pt x="2620" y="7421"/>
                  </a:lnTo>
                  <a:lnTo>
                    <a:pt x="2620" y="6816"/>
                  </a:lnTo>
                  <a:cubicBezTo>
                    <a:pt x="2704" y="6548"/>
                    <a:pt x="2906" y="6044"/>
                    <a:pt x="3091" y="5808"/>
                  </a:cubicBezTo>
                  <a:lnTo>
                    <a:pt x="3695" y="5405"/>
                  </a:lnTo>
                  <a:cubicBezTo>
                    <a:pt x="3947" y="5506"/>
                    <a:pt x="4334" y="6212"/>
                    <a:pt x="4569" y="6363"/>
                  </a:cubicBezTo>
                  <a:cubicBezTo>
                    <a:pt x="4804" y="6514"/>
                    <a:pt x="4813" y="6239"/>
                    <a:pt x="5073" y="6312"/>
                  </a:cubicBezTo>
                  <a:cubicBezTo>
                    <a:pt x="5333" y="6385"/>
                    <a:pt x="5566" y="6608"/>
                    <a:pt x="6131" y="6799"/>
                  </a:cubicBezTo>
                  <a:cubicBezTo>
                    <a:pt x="6696" y="6990"/>
                    <a:pt x="7727" y="7303"/>
                    <a:pt x="8466" y="7455"/>
                  </a:cubicBezTo>
                  <a:cubicBezTo>
                    <a:pt x="9205" y="7606"/>
                    <a:pt x="9978" y="7673"/>
                    <a:pt x="10565" y="7707"/>
                  </a:cubicBezTo>
                  <a:cubicBezTo>
                    <a:pt x="11153" y="7740"/>
                    <a:pt x="11624" y="7639"/>
                    <a:pt x="11960" y="7623"/>
                  </a:cubicBezTo>
                  <a:cubicBezTo>
                    <a:pt x="12296" y="7606"/>
                    <a:pt x="12531" y="7757"/>
                    <a:pt x="12547" y="7572"/>
                  </a:cubicBezTo>
                  <a:cubicBezTo>
                    <a:pt x="12564" y="7387"/>
                    <a:pt x="12178" y="6833"/>
                    <a:pt x="12027" y="6480"/>
                  </a:cubicBezTo>
                  <a:cubicBezTo>
                    <a:pt x="11876" y="6128"/>
                    <a:pt x="11741" y="5909"/>
                    <a:pt x="11624" y="5489"/>
                  </a:cubicBezTo>
                  <a:lnTo>
                    <a:pt x="11271" y="3927"/>
                  </a:lnTo>
                  <a:cubicBezTo>
                    <a:pt x="11506" y="3625"/>
                    <a:pt x="12312" y="3826"/>
                    <a:pt x="13051" y="3692"/>
                  </a:cubicBezTo>
                  <a:cubicBezTo>
                    <a:pt x="13790" y="3558"/>
                    <a:pt x="14966" y="3322"/>
                    <a:pt x="15722" y="3138"/>
                  </a:cubicBezTo>
                  <a:cubicBezTo>
                    <a:pt x="16478" y="2953"/>
                    <a:pt x="17163" y="2716"/>
                    <a:pt x="17620" y="2583"/>
                  </a:cubicBezTo>
                  <a:cubicBezTo>
                    <a:pt x="18077" y="2450"/>
                    <a:pt x="18174" y="2429"/>
                    <a:pt x="18462" y="2340"/>
                  </a:cubicBezTo>
                  <a:cubicBezTo>
                    <a:pt x="18750" y="2251"/>
                    <a:pt x="19037" y="2269"/>
                    <a:pt x="19350" y="2046"/>
                  </a:cubicBezTo>
                  <a:cubicBezTo>
                    <a:pt x="19663" y="1823"/>
                    <a:pt x="19912" y="1345"/>
                    <a:pt x="20341" y="1004"/>
                  </a:cubicBezTo>
                  <a:lnTo>
                    <a:pt x="21924" y="0"/>
                  </a:lnTo>
                  <a:lnTo>
                    <a:pt x="21366" y="1743"/>
                  </a:lnTo>
                  <a:cubicBezTo>
                    <a:pt x="21192" y="2260"/>
                    <a:pt x="20963" y="2734"/>
                    <a:pt x="20879" y="3104"/>
                  </a:cubicBezTo>
                  <a:cubicBezTo>
                    <a:pt x="20795" y="3474"/>
                    <a:pt x="20778" y="3742"/>
                    <a:pt x="20879" y="3994"/>
                  </a:cubicBezTo>
                  <a:cubicBezTo>
                    <a:pt x="20980" y="4246"/>
                    <a:pt x="21232" y="4599"/>
                    <a:pt x="21534" y="4633"/>
                  </a:cubicBezTo>
                  <a:cubicBezTo>
                    <a:pt x="21836" y="4666"/>
                    <a:pt x="22441" y="4565"/>
                    <a:pt x="22659" y="4162"/>
                  </a:cubicBezTo>
                  <a:cubicBezTo>
                    <a:pt x="22878" y="3759"/>
                    <a:pt x="22727" y="2718"/>
                    <a:pt x="22811" y="2214"/>
                  </a:cubicBezTo>
                  <a:cubicBezTo>
                    <a:pt x="22895" y="1710"/>
                    <a:pt x="23029" y="1323"/>
                    <a:pt x="23214" y="1088"/>
                  </a:cubicBezTo>
                  <a:cubicBezTo>
                    <a:pt x="23398" y="853"/>
                    <a:pt x="23768" y="668"/>
                    <a:pt x="23953" y="769"/>
                  </a:cubicBezTo>
                  <a:cubicBezTo>
                    <a:pt x="24138" y="870"/>
                    <a:pt x="24322" y="1374"/>
                    <a:pt x="24356" y="1743"/>
                  </a:cubicBezTo>
                  <a:cubicBezTo>
                    <a:pt x="24389" y="2113"/>
                    <a:pt x="24339" y="2600"/>
                    <a:pt x="24188" y="2953"/>
                  </a:cubicBezTo>
                  <a:cubicBezTo>
                    <a:pt x="24037" y="3306"/>
                    <a:pt x="23600" y="3608"/>
                    <a:pt x="23466" y="3910"/>
                  </a:cubicBezTo>
                  <a:cubicBezTo>
                    <a:pt x="23331" y="4213"/>
                    <a:pt x="23230" y="4515"/>
                    <a:pt x="23382" y="4801"/>
                  </a:cubicBezTo>
                  <a:cubicBezTo>
                    <a:pt x="23533" y="5086"/>
                    <a:pt x="23953" y="5422"/>
                    <a:pt x="24356" y="5607"/>
                  </a:cubicBezTo>
                  <a:cubicBezTo>
                    <a:pt x="24759" y="5792"/>
                    <a:pt x="25599" y="5708"/>
                    <a:pt x="25800" y="6010"/>
                  </a:cubicBezTo>
                  <a:close/>
                </a:path>
              </a:pathLst>
            </a:custGeom>
            <a:solidFill>
              <a:srgbClr val="FDAF8B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39" name="Freeform 4"/>
            <p:cNvSpPr>
              <a:spLocks/>
            </p:cNvSpPr>
            <p:nvPr>
              <p:custDataLst>
                <p:tags r:id="rId83"/>
              </p:custDataLst>
            </p:nvPr>
          </p:nvSpPr>
          <p:spPr bwMode="gray">
            <a:xfrm>
              <a:off x="-25450" y="2541"/>
              <a:ext cx="27917" cy="13052"/>
            </a:xfrm>
            <a:custGeom>
              <a:avLst/>
              <a:gdLst>
                <a:gd name="T0" fmla="*/ 4485 w 27917"/>
                <a:gd name="T1" fmla="*/ 5090 h 13052"/>
                <a:gd name="T2" fmla="*/ 4082 w 27917"/>
                <a:gd name="T3" fmla="*/ 4132 h 13052"/>
                <a:gd name="T4" fmla="*/ 11288 w 27917"/>
                <a:gd name="T5" fmla="*/ 3477 h 13052"/>
                <a:gd name="T6" fmla="*/ 10481 w 27917"/>
                <a:gd name="T7" fmla="*/ 0 h 13052"/>
                <a:gd name="T8" fmla="*/ 17200 w 27917"/>
                <a:gd name="T9" fmla="*/ 806 h 13052"/>
                <a:gd name="T10" fmla="*/ 19821 w 27917"/>
                <a:gd name="T11" fmla="*/ 1613 h 13052"/>
                <a:gd name="T12" fmla="*/ 22508 w 27917"/>
                <a:gd name="T13" fmla="*/ 1310 h 13052"/>
                <a:gd name="T14" fmla="*/ 23890 w 27917"/>
                <a:gd name="T15" fmla="*/ 1899 h 13052"/>
                <a:gd name="T16" fmla="*/ 26602 w 27917"/>
                <a:gd name="T17" fmla="*/ 1935 h 13052"/>
                <a:gd name="T18" fmla="*/ 26602 w 27917"/>
                <a:gd name="T19" fmla="*/ 2799 h 13052"/>
                <a:gd name="T20" fmla="*/ 27917 w 27917"/>
                <a:gd name="T21" fmla="*/ 2973 h 13052"/>
                <a:gd name="T22" fmla="*/ 25700 w 27917"/>
                <a:gd name="T23" fmla="*/ 5644 h 13052"/>
                <a:gd name="T24" fmla="*/ 23734 w 27917"/>
                <a:gd name="T25" fmla="*/ 5594 h 13052"/>
                <a:gd name="T26" fmla="*/ 22122 w 27917"/>
                <a:gd name="T27" fmla="*/ 5946 h 13052"/>
                <a:gd name="T28" fmla="*/ 20761 w 27917"/>
                <a:gd name="T29" fmla="*/ 6904 h 13052"/>
                <a:gd name="T30" fmla="*/ 19703 w 27917"/>
                <a:gd name="T31" fmla="*/ 7710 h 13052"/>
                <a:gd name="T32" fmla="*/ 18494 w 27917"/>
                <a:gd name="T33" fmla="*/ 8869 h 13052"/>
                <a:gd name="T34" fmla="*/ 17335 w 27917"/>
                <a:gd name="T35" fmla="*/ 10129 h 13052"/>
                <a:gd name="T36" fmla="*/ 16629 w 27917"/>
                <a:gd name="T37" fmla="*/ 10734 h 13052"/>
                <a:gd name="T38" fmla="*/ 15269 w 27917"/>
                <a:gd name="T39" fmla="*/ 11792 h 13052"/>
                <a:gd name="T40" fmla="*/ 13807 w 27917"/>
                <a:gd name="T41" fmla="*/ 12598 h 13052"/>
                <a:gd name="T42" fmla="*/ 12195 w 27917"/>
                <a:gd name="T43" fmla="*/ 13052 h 13052"/>
                <a:gd name="T44" fmla="*/ 10230 w 27917"/>
                <a:gd name="T45" fmla="*/ 12951 h 13052"/>
                <a:gd name="T46" fmla="*/ 8819 w 27917"/>
                <a:gd name="T47" fmla="*/ 12397 h 13052"/>
                <a:gd name="T48" fmla="*/ 7307 w 27917"/>
                <a:gd name="T49" fmla="*/ 11641 h 13052"/>
                <a:gd name="T50" fmla="*/ 5342 w 27917"/>
                <a:gd name="T51" fmla="*/ 10633 h 13052"/>
                <a:gd name="T52" fmla="*/ 2671 w 27917"/>
                <a:gd name="T53" fmla="*/ 9272 h 13052"/>
                <a:gd name="T54" fmla="*/ 857 w 27917"/>
                <a:gd name="T55" fmla="*/ 8567 h 13052"/>
                <a:gd name="T56" fmla="*/ 0 w 27917"/>
                <a:gd name="T57" fmla="*/ 8265 h 13052"/>
                <a:gd name="T58" fmla="*/ 50 w 27917"/>
                <a:gd name="T59" fmla="*/ 7710 h 13052"/>
                <a:gd name="T60" fmla="*/ 655 w 27917"/>
                <a:gd name="T61" fmla="*/ 7357 h 13052"/>
                <a:gd name="T62" fmla="*/ 554 w 27917"/>
                <a:gd name="T63" fmla="*/ 6904 h 13052"/>
                <a:gd name="T64" fmla="*/ 857 w 27917"/>
                <a:gd name="T65" fmla="*/ 6350 h 13052"/>
                <a:gd name="T66" fmla="*/ 756 w 27917"/>
                <a:gd name="T67" fmla="*/ 5846 h 13052"/>
                <a:gd name="T68" fmla="*/ 1008 w 27917"/>
                <a:gd name="T69" fmla="*/ 5342 h 13052"/>
                <a:gd name="T70" fmla="*/ 1613 w 27917"/>
                <a:gd name="T71" fmla="*/ 5392 h 13052"/>
                <a:gd name="T72" fmla="*/ 1864 w 27917"/>
                <a:gd name="T73" fmla="*/ 5039 h 13052"/>
                <a:gd name="T74" fmla="*/ 2066 w 27917"/>
                <a:gd name="T75" fmla="*/ 5392 h 13052"/>
                <a:gd name="T76" fmla="*/ 2268 w 27917"/>
                <a:gd name="T77" fmla="*/ 5795 h 13052"/>
                <a:gd name="T78" fmla="*/ 2772 w 27917"/>
                <a:gd name="T79" fmla="*/ 5745 h 13052"/>
                <a:gd name="T80" fmla="*/ 3024 w 27917"/>
                <a:gd name="T81" fmla="*/ 5543 h 13052"/>
                <a:gd name="T82" fmla="*/ 3376 w 27917"/>
                <a:gd name="T83" fmla="*/ 5291 h 13052"/>
                <a:gd name="T84" fmla="*/ 3830 w 27917"/>
                <a:gd name="T85" fmla="*/ 5443 h 13052"/>
                <a:gd name="T86" fmla="*/ 4132 w 27917"/>
                <a:gd name="T87" fmla="*/ 5090 h 13052"/>
                <a:gd name="T88" fmla="*/ 4485 w 27917"/>
                <a:gd name="T89" fmla="*/ 5090 h 130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917"/>
                <a:gd name="T136" fmla="*/ 0 h 13052"/>
                <a:gd name="T137" fmla="*/ 27917 w 27917"/>
                <a:gd name="T138" fmla="*/ 13052 h 130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917" h="13052">
                  <a:moveTo>
                    <a:pt x="4485" y="5090"/>
                  </a:moveTo>
                  <a:lnTo>
                    <a:pt x="4082" y="4132"/>
                  </a:lnTo>
                  <a:lnTo>
                    <a:pt x="11288" y="3477"/>
                  </a:lnTo>
                  <a:lnTo>
                    <a:pt x="10481" y="0"/>
                  </a:lnTo>
                  <a:lnTo>
                    <a:pt x="17200" y="806"/>
                  </a:lnTo>
                  <a:lnTo>
                    <a:pt x="19821" y="1613"/>
                  </a:lnTo>
                  <a:lnTo>
                    <a:pt x="22508" y="1310"/>
                  </a:lnTo>
                  <a:lnTo>
                    <a:pt x="23890" y="1899"/>
                  </a:lnTo>
                  <a:lnTo>
                    <a:pt x="26602" y="1935"/>
                  </a:lnTo>
                  <a:lnTo>
                    <a:pt x="26602" y="2799"/>
                  </a:lnTo>
                  <a:lnTo>
                    <a:pt x="27917" y="2973"/>
                  </a:lnTo>
                  <a:lnTo>
                    <a:pt x="25700" y="5644"/>
                  </a:lnTo>
                  <a:lnTo>
                    <a:pt x="23734" y="5594"/>
                  </a:lnTo>
                  <a:lnTo>
                    <a:pt x="22122" y="5946"/>
                  </a:lnTo>
                  <a:lnTo>
                    <a:pt x="20761" y="6904"/>
                  </a:lnTo>
                  <a:lnTo>
                    <a:pt x="19703" y="7710"/>
                  </a:lnTo>
                  <a:lnTo>
                    <a:pt x="18494" y="8869"/>
                  </a:lnTo>
                  <a:lnTo>
                    <a:pt x="17335" y="10129"/>
                  </a:lnTo>
                  <a:lnTo>
                    <a:pt x="16629" y="10734"/>
                  </a:lnTo>
                  <a:lnTo>
                    <a:pt x="15269" y="11792"/>
                  </a:lnTo>
                  <a:lnTo>
                    <a:pt x="13807" y="12598"/>
                  </a:lnTo>
                  <a:lnTo>
                    <a:pt x="12195" y="13052"/>
                  </a:lnTo>
                  <a:lnTo>
                    <a:pt x="10230" y="12951"/>
                  </a:lnTo>
                  <a:lnTo>
                    <a:pt x="8819" y="12397"/>
                  </a:lnTo>
                  <a:lnTo>
                    <a:pt x="7307" y="11641"/>
                  </a:lnTo>
                  <a:lnTo>
                    <a:pt x="5342" y="10633"/>
                  </a:lnTo>
                  <a:lnTo>
                    <a:pt x="2671" y="9272"/>
                  </a:lnTo>
                  <a:lnTo>
                    <a:pt x="857" y="8567"/>
                  </a:lnTo>
                  <a:lnTo>
                    <a:pt x="0" y="8265"/>
                  </a:lnTo>
                  <a:lnTo>
                    <a:pt x="50" y="7710"/>
                  </a:lnTo>
                  <a:lnTo>
                    <a:pt x="655" y="7357"/>
                  </a:lnTo>
                  <a:lnTo>
                    <a:pt x="554" y="6904"/>
                  </a:lnTo>
                  <a:lnTo>
                    <a:pt x="857" y="6350"/>
                  </a:lnTo>
                  <a:lnTo>
                    <a:pt x="756" y="5846"/>
                  </a:lnTo>
                  <a:lnTo>
                    <a:pt x="1008" y="5342"/>
                  </a:lnTo>
                  <a:lnTo>
                    <a:pt x="1613" y="5392"/>
                  </a:lnTo>
                  <a:lnTo>
                    <a:pt x="1864" y="5039"/>
                  </a:lnTo>
                  <a:lnTo>
                    <a:pt x="2066" y="5392"/>
                  </a:lnTo>
                  <a:lnTo>
                    <a:pt x="2268" y="5795"/>
                  </a:lnTo>
                  <a:lnTo>
                    <a:pt x="2772" y="5745"/>
                  </a:lnTo>
                  <a:lnTo>
                    <a:pt x="3024" y="5543"/>
                  </a:lnTo>
                  <a:lnTo>
                    <a:pt x="3376" y="5291"/>
                  </a:lnTo>
                  <a:lnTo>
                    <a:pt x="3830" y="5443"/>
                  </a:lnTo>
                  <a:lnTo>
                    <a:pt x="4132" y="5090"/>
                  </a:lnTo>
                  <a:lnTo>
                    <a:pt x="4485" y="5090"/>
                  </a:lnTo>
                  <a:close/>
                </a:path>
              </a:pathLst>
            </a:custGeom>
            <a:solidFill>
              <a:srgbClr val="D3BDB5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0" name="Freeform 5"/>
            <p:cNvSpPr>
              <a:spLocks/>
            </p:cNvSpPr>
            <p:nvPr>
              <p:custDataLst>
                <p:tags r:id="rId84"/>
              </p:custDataLst>
            </p:nvPr>
          </p:nvSpPr>
          <p:spPr bwMode="gray">
            <a:xfrm>
              <a:off x="-25450" y="-10897"/>
              <a:ext cx="20694" cy="13942"/>
            </a:xfrm>
            <a:custGeom>
              <a:avLst/>
              <a:gdLst>
                <a:gd name="T0" fmla="*/ 0 w 1232"/>
                <a:gd name="T1" fmla="*/ 2147483647 h 830"/>
                <a:gd name="T2" fmla="*/ 2147483647 w 1232"/>
                <a:gd name="T3" fmla="*/ 2147483647 h 830"/>
                <a:gd name="T4" fmla="*/ 2147483647 w 1232"/>
                <a:gd name="T5" fmla="*/ 2147483647 h 830"/>
                <a:gd name="T6" fmla="*/ 2147483647 w 1232"/>
                <a:gd name="T7" fmla="*/ 2147483647 h 830"/>
                <a:gd name="T8" fmla="*/ 2147483647 w 1232"/>
                <a:gd name="T9" fmla="*/ 2147483647 h 830"/>
                <a:gd name="T10" fmla="*/ 2147483647 w 1232"/>
                <a:gd name="T11" fmla="*/ 2147483647 h 830"/>
                <a:gd name="T12" fmla="*/ 2147483647 w 1232"/>
                <a:gd name="T13" fmla="*/ 2147483647 h 830"/>
                <a:gd name="T14" fmla="*/ 2147483647 w 1232"/>
                <a:gd name="T15" fmla="*/ 2147483647 h 830"/>
                <a:gd name="T16" fmla="*/ 2147483647 w 1232"/>
                <a:gd name="T17" fmla="*/ 2147483647 h 830"/>
                <a:gd name="T18" fmla="*/ 2147483647 w 1232"/>
                <a:gd name="T19" fmla="*/ 2147483647 h 830"/>
                <a:gd name="T20" fmla="*/ 2147483647 w 1232"/>
                <a:gd name="T21" fmla="*/ 2147483647 h 830"/>
                <a:gd name="T22" fmla="*/ 2147483647 w 1232"/>
                <a:gd name="T23" fmla="*/ 2147483647 h 830"/>
                <a:gd name="T24" fmla="*/ 2147483647 w 1232"/>
                <a:gd name="T25" fmla="*/ 2147483647 h 830"/>
                <a:gd name="T26" fmla="*/ 2147483647 w 1232"/>
                <a:gd name="T27" fmla="*/ 2147483647 h 830"/>
                <a:gd name="T28" fmla="*/ 2147483647 w 1232"/>
                <a:gd name="T29" fmla="*/ 2147483647 h 830"/>
                <a:gd name="T30" fmla="*/ 2147483647 w 1232"/>
                <a:gd name="T31" fmla="*/ 2147483647 h 830"/>
                <a:gd name="T32" fmla="*/ 2147483647 w 1232"/>
                <a:gd name="T33" fmla="*/ 2147483647 h 830"/>
                <a:gd name="T34" fmla="*/ 2147483647 w 1232"/>
                <a:gd name="T35" fmla="*/ 2147483647 h 830"/>
                <a:gd name="T36" fmla="*/ 2147483647 w 1232"/>
                <a:gd name="T37" fmla="*/ 2147483647 h 830"/>
                <a:gd name="T38" fmla="*/ 2147483647 w 1232"/>
                <a:gd name="T39" fmla="*/ 2147483647 h 830"/>
                <a:gd name="T40" fmla="*/ 2147483647 w 1232"/>
                <a:gd name="T41" fmla="*/ 2147483647 h 830"/>
                <a:gd name="T42" fmla="*/ 2147483647 w 1232"/>
                <a:gd name="T43" fmla="*/ 2147483647 h 830"/>
                <a:gd name="T44" fmla="*/ 2147483647 w 1232"/>
                <a:gd name="T45" fmla="*/ 0 h 830"/>
                <a:gd name="T46" fmla="*/ 2147483647 w 1232"/>
                <a:gd name="T47" fmla="*/ 2147483647 h 830"/>
                <a:gd name="T48" fmla="*/ 2147483647 w 1232"/>
                <a:gd name="T49" fmla="*/ 2147483647 h 830"/>
                <a:gd name="T50" fmla="*/ 2147483647 w 1232"/>
                <a:gd name="T51" fmla="*/ 2147483647 h 830"/>
                <a:gd name="T52" fmla="*/ 2147483647 w 1232"/>
                <a:gd name="T53" fmla="*/ 2147483647 h 830"/>
                <a:gd name="T54" fmla="*/ 2147483647 w 1232"/>
                <a:gd name="T55" fmla="*/ 2147483647 h 830"/>
                <a:gd name="T56" fmla="*/ 2147483647 w 1232"/>
                <a:gd name="T57" fmla="*/ 2147483647 h 830"/>
                <a:gd name="T58" fmla="*/ 2147483647 w 1232"/>
                <a:gd name="T59" fmla="*/ 2147483647 h 830"/>
                <a:gd name="T60" fmla="*/ 2147483647 w 1232"/>
                <a:gd name="T61" fmla="*/ 2147483647 h 830"/>
                <a:gd name="T62" fmla="*/ 2147483647 w 1232"/>
                <a:gd name="T63" fmla="*/ 2147483647 h 830"/>
                <a:gd name="T64" fmla="*/ 2147483647 w 1232"/>
                <a:gd name="T65" fmla="*/ 2147483647 h 830"/>
                <a:gd name="T66" fmla="*/ 2147483647 w 1232"/>
                <a:gd name="T67" fmla="*/ 2147483647 h 830"/>
                <a:gd name="T68" fmla="*/ 2147483647 w 1232"/>
                <a:gd name="T69" fmla="*/ 2147483647 h 830"/>
                <a:gd name="T70" fmla="*/ 2147483647 w 1232"/>
                <a:gd name="T71" fmla="*/ 2147483647 h 830"/>
                <a:gd name="T72" fmla="*/ 2147483647 w 1232"/>
                <a:gd name="T73" fmla="*/ 2147483647 h 830"/>
                <a:gd name="T74" fmla="*/ 2147483647 w 1232"/>
                <a:gd name="T75" fmla="*/ 2147483647 h 830"/>
                <a:gd name="T76" fmla="*/ 2147483647 w 1232"/>
                <a:gd name="T77" fmla="*/ 2147483647 h 830"/>
                <a:gd name="T78" fmla="*/ 0 w 1232"/>
                <a:gd name="T79" fmla="*/ 2147483647 h 8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32"/>
                <a:gd name="T121" fmla="*/ 0 h 830"/>
                <a:gd name="T122" fmla="*/ 1232 w 1232"/>
                <a:gd name="T123" fmla="*/ 830 h 8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32" h="830">
                  <a:moveTo>
                    <a:pt x="0" y="630"/>
                  </a:moveTo>
                  <a:lnTo>
                    <a:pt x="4" y="460"/>
                  </a:lnTo>
                  <a:lnTo>
                    <a:pt x="28" y="456"/>
                  </a:lnTo>
                  <a:lnTo>
                    <a:pt x="24" y="414"/>
                  </a:lnTo>
                  <a:lnTo>
                    <a:pt x="74" y="406"/>
                  </a:lnTo>
                  <a:lnTo>
                    <a:pt x="112" y="378"/>
                  </a:lnTo>
                  <a:lnTo>
                    <a:pt x="246" y="370"/>
                  </a:lnTo>
                  <a:lnTo>
                    <a:pt x="476" y="400"/>
                  </a:lnTo>
                  <a:lnTo>
                    <a:pt x="548" y="406"/>
                  </a:lnTo>
                  <a:lnTo>
                    <a:pt x="538" y="344"/>
                  </a:lnTo>
                  <a:lnTo>
                    <a:pt x="558" y="280"/>
                  </a:lnTo>
                  <a:lnTo>
                    <a:pt x="524" y="178"/>
                  </a:lnTo>
                  <a:lnTo>
                    <a:pt x="526" y="136"/>
                  </a:lnTo>
                  <a:lnTo>
                    <a:pt x="528" y="104"/>
                  </a:lnTo>
                  <a:lnTo>
                    <a:pt x="584" y="90"/>
                  </a:lnTo>
                  <a:lnTo>
                    <a:pt x="644" y="90"/>
                  </a:lnTo>
                  <a:lnTo>
                    <a:pt x="720" y="64"/>
                  </a:lnTo>
                  <a:lnTo>
                    <a:pt x="818" y="46"/>
                  </a:lnTo>
                  <a:lnTo>
                    <a:pt x="848" y="38"/>
                  </a:lnTo>
                  <a:lnTo>
                    <a:pt x="852" y="66"/>
                  </a:lnTo>
                  <a:lnTo>
                    <a:pt x="918" y="36"/>
                  </a:lnTo>
                  <a:lnTo>
                    <a:pt x="984" y="16"/>
                  </a:lnTo>
                  <a:lnTo>
                    <a:pt x="1032" y="0"/>
                  </a:lnTo>
                  <a:lnTo>
                    <a:pt x="1062" y="88"/>
                  </a:lnTo>
                  <a:lnTo>
                    <a:pt x="1108" y="170"/>
                  </a:lnTo>
                  <a:lnTo>
                    <a:pt x="1150" y="244"/>
                  </a:lnTo>
                  <a:lnTo>
                    <a:pt x="1232" y="368"/>
                  </a:lnTo>
                  <a:lnTo>
                    <a:pt x="1022" y="440"/>
                  </a:lnTo>
                  <a:lnTo>
                    <a:pt x="796" y="514"/>
                  </a:lnTo>
                  <a:lnTo>
                    <a:pt x="580" y="596"/>
                  </a:lnTo>
                  <a:lnTo>
                    <a:pt x="470" y="646"/>
                  </a:lnTo>
                  <a:lnTo>
                    <a:pt x="284" y="782"/>
                  </a:lnTo>
                  <a:lnTo>
                    <a:pt x="202" y="830"/>
                  </a:lnTo>
                  <a:lnTo>
                    <a:pt x="134" y="758"/>
                  </a:lnTo>
                  <a:lnTo>
                    <a:pt x="134" y="736"/>
                  </a:lnTo>
                  <a:lnTo>
                    <a:pt x="102" y="712"/>
                  </a:lnTo>
                  <a:lnTo>
                    <a:pt x="84" y="676"/>
                  </a:lnTo>
                  <a:lnTo>
                    <a:pt x="56" y="632"/>
                  </a:lnTo>
                  <a:lnTo>
                    <a:pt x="28" y="628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CBD4BF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1" name="Freeform 6"/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-9761" y="-27829"/>
              <a:ext cx="24725" cy="20728"/>
            </a:xfrm>
            <a:custGeom>
              <a:avLst/>
              <a:gdLst>
                <a:gd name="T0" fmla="*/ 1142 w 24725"/>
                <a:gd name="T1" fmla="*/ 10616 h 20728"/>
                <a:gd name="T2" fmla="*/ 3796 w 24725"/>
                <a:gd name="T3" fmla="*/ 12061 h 20728"/>
                <a:gd name="T4" fmla="*/ 5543 w 24725"/>
                <a:gd name="T5" fmla="*/ 12968 h 20728"/>
                <a:gd name="T6" fmla="*/ 6887 w 24725"/>
                <a:gd name="T7" fmla="*/ 14614 h 20728"/>
                <a:gd name="T8" fmla="*/ 8197 w 24725"/>
                <a:gd name="T9" fmla="*/ 17402 h 20728"/>
                <a:gd name="T10" fmla="*/ 9037 w 24725"/>
                <a:gd name="T11" fmla="*/ 19283 h 20728"/>
                <a:gd name="T12" fmla="*/ 10296 w 24725"/>
                <a:gd name="T13" fmla="*/ 20728 h 20728"/>
                <a:gd name="T14" fmla="*/ 12934 w 24725"/>
                <a:gd name="T15" fmla="*/ 19451 h 20728"/>
                <a:gd name="T16" fmla="*/ 16998 w 24725"/>
                <a:gd name="T17" fmla="*/ 17805 h 20728"/>
                <a:gd name="T18" fmla="*/ 22995 w 24725"/>
                <a:gd name="T19" fmla="*/ 16042 h 20728"/>
                <a:gd name="T20" fmla="*/ 24624 w 24725"/>
                <a:gd name="T21" fmla="*/ 14295 h 20728"/>
                <a:gd name="T22" fmla="*/ 23381 w 24725"/>
                <a:gd name="T23" fmla="*/ 13740 h 20728"/>
                <a:gd name="T24" fmla="*/ 22525 w 24725"/>
                <a:gd name="T25" fmla="*/ 13203 h 20728"/>
                <a:gd name="T26" fmla="*/ 22021 w 24725"/>
                <a:gd name="T27" fmla="*/ 12329 h 20728"/>
                <a:gd name="T28" fmla="*/ 22155 w 24725"/>
                <a:gd name="T29" fmla="*/ 11288 h 20728"/>
                <a:gd name="T30" fmla="*/ 21349 w 24725"/>
                <a:gd name="T31" fmla="*/ 10129 h 20728"/>
                <a:gd name="T32" fmla="*/ 21114 w 24725"/>
                <a:gd name="T33" fmla="*/ 9188 h 20728"/>
                <a:gd name="T34" fmla="*/ 20509 w 24725"/>
                <a:gd name="T35" fmla="*/ 8483 h 20728"/>
                <a:gd name="T36" fmla="*/ 19888 w 24725"/>
                <a:gd name="T37" fmla="*/ 7576 h 20728"/>
                <a:gd name="T38" fmla="*/ 20274 w 24725"/>
                <a:gd name="T39" fmla="*/ 6484 h 20728"/>
                <a:gd name="T40" fmla="*/ 21147 w 24725"/>
                <a:gd name="T41" fmla="*/ 5845 h 20728"/>
                <a:gd name="T42" fmla="*/ 21416 w 24725"/>
                <a:gd name="T43" fmla="*/ 4569 h 20728"/>
                <a:gd name="T44" fmla="*/ 21987 w 24725"/>
                <a:gd name="T45" fmla="*/ 3847 h 20728"/>
                <a:gd name="T46" fmla="*/ 22357 w 24725"/>
                <a:gd name="T47" fmla="*/ 2973 h 20728"/>
                <a:gd name="T48" fmla="*/ 22659 w 24725"/>
                <a:gd name="T49" fmla="*/ 2368 h 20728"/>
                <a:gd name="T50" fmla="*/ 22827 w 24725"/>
                <a:gd name="T51" fmla="*/ 1310 h 20728"/>
                <a:gd name="T52" fmla="*/ 21114 w 24725"/>
                <a:gd name="T53" fmla="*/ 941 h 20728"/>
                <a:gd name="T54" fmla="*/ 18477 w 24725"/>
                <a:gd name="T55" fmla="*/ 1209 h 20728"/>
                <a:gd name="T56" fmla="*/ 16209 w 24725"/>
                <a:gd name="T57" fmla="*/ 1831 h 20728"/>
                <a:gd name="T58" fmla="*/ 14664 w 24725"/>
                <a:gd name="T59" fmla="*/ 2049 h 20728"/>
                <a:gd name="T60" fmla="*/ 13740 w 24725"/>
                <a:gd name="T61" fmla="*/ 1478 h 20728"/>
                <a:gd name="T62" fmla="*/ 12312 w 24725"/>
                <a:gd name="T63" fmla="*/ 0 h 20728"/>
                <a:gd name="T64" fmla="*/ 10196 w 24725"/>
                <a:gd name="T65" fmla="*/ 2116 h 20728"/>
                <a:gd name="T66" fmla="*/ 9994 w 24725"/>
                <a:gd name="T67" fmla="*/ 3208 h 20728"/>
                <a:gd name="T68" fmla="*/ 8550 w 24725"/>
                <a:gd name="T69" fmla="*/ 5476 h 20728"/>
                <a:gd name="T70" fmla="*/ 6752 w 24725"/>
                <a:gd name="T71" fmla="*/ 8046 h 20728"/>
                <a:gd name="T72" fmla="*/ 4838 w 24725"/>
                <a:gd name="T73" fmla="*/ 9423 h 20728"/>
                <a:gd name="T74" fmla="*/ 3175 w 24725"/>
                <a:gd name="T75" fmla="*/ 9659 h 20728"/>
                <a:gd name="T76" fmla="*/ 2032 w 24725"/>
                <a:gd name="T77" fmla="*/ 8617 h 20728"/>
                <a:gd name="T78" fmla="*/ 638 w 24725"/>
                <a:gd name="T79" fmla="*/ 8886 h 20728"/>
                <a:gd name="T80" fmla="*/ 0 w 24725"/>
                <a:gd name="T81" fmla="*/ 10062 h 207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25"/>
                <a:gd name="T124" fmla="*/ 0 h 20728"/>
                <a:gd name="T125" fmla="*/ 24725 w 24725"/>
                <a:gd name="T126" fmla="*/ 20728 h 207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25" h="20728">
                  <a:moveTo>
                    <a:pt x="0" y="10062"/>
                  </a:moveTo>
                  <a:lnTo>
                    <a:pt x="1142" y="10616"/>
                  </a:lnTo>
                  <a:lnTo>
                    <a:pt x="2587" y="11321"/>
                  </a:lnTo>
                  <a:lnTo>
                    <a:pt x="3796" y="12061"/>
                  </a:lnTo>
                  <a:lnTo>
                    <a:pt x="4602" y="12531"/>
                  </a:lnTo>
                  <a:lnTo>
                    <a:pt x="5543" y="12968"/>
                  </a:lnTo>
                  <a:lnTo>
                    <a:pt x="6316" y="13908"/>
                  </a:lnTo>
                  <a:lnTo>
                    <a:pt x="6887" y="14614"/>
                  </a:lnTo>
                  <a:lnTo>
                    <a:pt x="7626" y="15890"/>
                  </a:lnTo>
                  <a:lnTo>
                    <a:pt x="8197" y="17402"/>
                  </a:lnTo>
                  <a:lnTo>
                    <a:pt x="8734" y="18376"/>
                  </a:lnTo>
                  <a:lnTo>
                    <a:pt x="9037" y="19283"/>
                  </a:lnTo>
                  <a:lnTo>
                    <a:pt x="9677" y="19945"/>
                  </a:lnTo>
                  <a:lnTo>
                    <a:pt x="10296" y="20728"/>
                  </a:lnTo>
                  <a:lnTo>
                    <a:pt x="11556" y="20056"/>
                  </a:lnTo>
                  <a:lnTo>
                    <a:pt x="12934" y="19451"/>
                  </a:lnTo>
                  <a:lnTo>
                    <a:pt x="15151" y="18511"/>
                  </a:lnTo>
                  <a:lnTo>
                    <a:pt x="16998" y="17805"/>
                  </a:lnTo>
                  <a:lnTo>
                    <a:pt x="19014" y="17100"/>
                  </a:lnTo>
                  <a:lnTo>
                    <a:pt x="22995" y="16042"/>
                  </a:lnTo>
                  <a:lnTo>
                    <a:pt x="24725" y="14748"/>
                  </a:lnTo>
                  <a:lnTo>
                    <a:pt x="24624" y="14295"/>
                  </a:lnTo>
                  <a:lnTo>
                    <a:pt x="23952" y="13992"/>
                  </a:lnTo>
                  <a:lnTo>
                    <a:pt x="23381" y="13740"/>
                  </a:lnTo>
                  <a:lnTo>
                    <a:pt x="22995" y="13488"/>
                  </a:lnTo>
                  <a:lnTo>
                    <a:pt x="22525" y="13203"/>
                  </a:lnTo>
                  <a:lnTo>
                    <a:pt x="22289" y="12699"/>
                  </a:lnTo>
                  <a:lnTo>
                    <a:pt x="22021" y="12329"/>
                  </a:lnTo>
                  <a:lnTo>
                    <a:pt x="21954" y="11842"/>
                  </a:lnTo>
                  <a:lnTo>
                    <a:pt x="22155" y="11288"/>
                  </a:lnTo>
                  <a:lnTo>
                    <a:pt x="21886" y="10784"/>
                  </a:lnTo>
                  <a:lnTo>
                    <a:pt x="21349" y="10129"/>
                  </a:lnTo>
                  <a:lnTo>
                    <a:pt x="21416" y="9591"/>
                  </a:lnTo>
                  <a:lnTo>
                    <a:pt x="21114" y="9188"/>
                  </a:lnTo>
                  <a:lnTo>
                    <a:pt x="20845" y="8718"/>
                  </a:lnTo>
                  <a:lnTo>
                    <a:pt x="20509" y="8483"/>
                  </a:lnTo>
                  <a:lnTo>
                    <a:pt x="20240" y="8046"/>
                  </a:lnTo>
                  <a:lnTo>
                    <a:pt x="19888" y="7576"/>
                  </a:lnTo>
                  <a:lnTo>
                    <a:pt x="19955" y="6988"/>
                  </a:lnTo>
                  <a:lnTo>
                    <a:pt x="20274" y="6484"/>
                  </a:lnTo>
                  <a:lnTo>
                    <a:pt x="20912" y="6148"/>
                  </a:lnTo>
                  <a:lnTo>
                    <a:pt x="21147" y="5845"/>
                  </a:lnTo>
                  <a:lnTo>
                    <a:pt x="21214" y="5140"/>
                  </a:lnTo>
                  <a:lnTo>
                    <a:pt x="21416" y="4569"/>
                  </a:lnTo>
                  <a:lnTo>
                    <a:pt x="21819" y="4317"/>
                  </a:lnTo>
                  <a:lnTo>
                    <a:pt x="21987" y="3847"/>
                  </a:lnTo>
                  <a:lnTo>
                    <a:pt x="21920" y="3477"/>
                  </a:lnTo>
                  <a:lnTo>
                    <a:pt x="22357" y="2973"/>
                  </a:lnTo>
                  <a:lnTo>
                    <a:pt x="22659" y="2704"/>
                  </a:lnTo>
                  <a:lnTo>
                    <a:pt x="22659" y="2368"/>
                  </a:lnTo>
                  <a:lnTo>
                    <a:pt x="22693" y="1898"/>
                  </a:lnTo>
                  <a:lnTo>
                    <a:pt x="22827" y="1310"/>
                  </a:lnTo>
                  <a:lnTo>
                    <a:pt x="22357" y="974"/>
                  </a:lnTo>
                  <a:lnTo>
                    <a:pt x="21114" y="941"/>
                  </a:lnTo>
                  <a:lnTo>
                    <a:pt x="19552" y="974"/>
                  </a:lnTo>
                  <a:lnTo>
                    <a:pt x="18477" y="1209"/>
                  </a:lnTo>
                  <a:lnTo>
                    <a:pt x="17267" y="1377"/>
                  </a:lnTo>
                  <a:lnTo>
                    <a:pt x="16209" y="1831"/>
                  </a:lnTo>
                  <a:lnTo>
                    <a:pt x="14764" y="2469"/>
                  </a:lnTo>
                  <a:lnTo>
                    <a:pt x="14664" y="2049"/>
                  </a:lnTo>
                  <a:lnTo>
                    <a:pt x="14227" y="1629"/>
                  </a:lnTo>
                  <a:lnTo>
                    <a:pt x="13740" y="1478"/>
                  </a:lnTo>
                  <a:lnTo>
                    <a:pt x="12967" y="655"/>
                  </a:lnTo>
                  <a:lnTo>
                    <a:pt x="12312" y="0"/>
                  </a:lnTo>
                  <a:lnTo>
                    <a:pt x="11355" y="1293"/>
                  </a:lnTo>
                  <a:lnTo>
                    <a:pt x="10196" y="2116"/>
                  </a:lnTo>
                  <a:lnTo>
                    <a:pt x="9641" y="2772"/>
                  </a:lnTo>
                  <a:lnTo>
                    <a:pt x="9994" y="3208"/>
                  </a:lnTo>
                  <a:lnTo>
                    <a:pt x="9389" y="4149"/>
                  </a:lnTo>
                  <a:lnTo>
                    <a:pt x="8550" y="5476"/>
                  </a:lnTo>
                  <a:lnTo>
                    <a:pt x="7592" y="7055"/>
                  </a:lnTo>
                  <a:lnTo>
                    <a:pt x="6752" y="8046"/>
                  </a:lnTo>
                  <a:lnTo>
                    <a:pt x="5812" y="8852"/>
                  </a:lnTo>
                  <a:lnTo>
                    <a:pt x="4838" y="9423"/>
                  </a:lnTo>
                  <a:lnTo>
                    <a:pt x="3914" y="9692"/>
                  </a:lnTo>
                  <a:lnTo>
                    <a:pt x="3175" y="9659"/>
                  </a:lnTo>
                  <a:lnTo>
                    <a:pt x="2570" y="9255"/>
                  </a:lnTo>
                  <a:lnTo>
                    <a:pt x="2032" y="8617"/>
                  </a:lnTo>
                  <a:lnTo>
                    <a:pt x="1209" y="8651"/>
                  </a:lnTo>
                  <a:lnTo>
                    <a:pt x="638" y="8886"/>
                  </a:lnTo>
                  <a:lnTo>
                    <a:pt x="134" y="9457"/>
                  </a:lnTo>
                  <a:lnTo>
                    <a:pt x="0" y="10062"/>
                  </a:lnTo>
                  <a:close/>
                </a:path>
              </a:pathLst>
            </a:custGeom>
            <a:solidFill>
              <a:srgbClr val="5F97C6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2" name="Freeform 7"/>
            <p:cNvSpPr>
              <a:spLocks/>
            </p:cNvSpPr>
            <p:nvPr>
              <p:custDataLst>
                <p:tags r:id="rId86"/>
              </p:custDataLst>
            </p:nvPr>
          </p:nvSpPr>
          <p:spPr bwMode="gray">
            <a:xfrm>
              <a:off x="519" y="-13074"/>
              <a:ext cx="18443" cy="16186"/>
            </a:xfrm>
            <a:custGeom>
              <a:avLst/>
              <a:gdLst>
                <a:gd name="T0" fmla="*/ 0 w 18443"/>
                <a:gd name="T1" fmla="*/ 5973 h 16186"/>
                <a:gd name="T2" fmla="*/ 1545 w 18443"/>
                <a:gd name="T3" fmla="*/ 5133 h 16186"/>
                <a:gd name="T4" fmla="*/ 3561 w 18443"/>
                <a:gd name="T5" fmla="*/ 4277 h 16186"/>
                <a:gd name="T6" fmla="*/ 5577 w 18443"/>
                <a:gd name="T7" fmla="*/ 3470 h 16186"/>
                <a:gd name="T8" fmla="*/ 8247 w 18443"/>
                <a:gd name="T9" fmla="*/ 2412 h 16186"/>
                <a:gd name="T10" fmla="*/ 10767 w 18443"/>
                <a:gd name="T11" fmla="*/ 1757 h 16186"/>
                <a:gd name="T12" fmla="*/ 12732 w 18443"/>
                <a:gd name="T13" fmla="*/ 1304 h 16186"/>
                <a:gd name="T14" fmla="*/ 14457 w 18443"/>
                <a:gd name="T15" fmla="*/ 0 h 16186"/>
                <a:gd name="T16" fmla="*/ 15050 w 18443"/>
                <a:gd name="T17" fmla="*/ 296 h 16186"/>
                <a:gd name="T18" fmla="*/ 16226 w 18443"/>
                <a:gd name="T19" fmla="*/ 397 h 16186"/>
                <a:gd name="T20" fmla="*/ 16427 w 18443"/>
                <a:gd name="T21" fmla="*/ 1001 h 16186"/>
                <a:gd name="T22" fmla="*/ 16965 w 18443"/>
                <a:gd name="T23" fmla="*/ 1740 h 16186"/>
                <a:gd name="T24" fmla="*/ 17805 w 18443"/>
                <a:gd name="T25" fmla="*/ 2311 h 16186"/>
                <a:gd name="T26" fmla="*/ 17771 w 18443"/>
                <a:gd name="T27" fmla="*/ 2782 h 16186"/>
                <a:gd name="T28" fmla="*/ 18443 w 18443"/>
                <a:gd name="T29" fmla="*/ 3655 h 16186"/>
                <a:gd name="T30" fmla="*/ 18174 w 18443"/>
                <a:gd name="T31" fmla="*/ 4428 h 16186"/>
                <a:gd name="T32" fmla="*/ 17838 w 18443"/>
                <a:gd name="T33" fmla="*/ 6712 h 16186"/>
                <a:gd name="T34" fmla="*/ 15957 w 18443"/>
                <a:gd name="T35" fmla="*/ 9131 h 16186"/>
                <a:gd name="T36" fmla="*/ 12732 w 18443"/>
                <a:gd name="T37" fmla="*/ 11214 h 16186"/>
                <a:gd name="T38" fmla="*/ 8230 w 18443"/>
                <a:gd name="T39" fmla="*/ 14506 h 16186"/>
                <a:gd name="T40" fmla="*/ 5879 w 18443"/>
                <a:gd name="T41" fmla="*/ 16186 h 16186"/>
                <a:gd name="T42" fmla="*/ 5005 w 18443"/>
                <a:gd name="T43" fmla="*/ 13566 h 16186"/>
                <a:gd name="T44" fmla="*/ 4065 w 18443"/>
                <a:gd name="T45" fmla="*/ 14036 h 16186"/>
                <a:gd name="T46" fmla="*/ 2301 w 18443"/>
                <a:gd name="T47" fmla="*/ 13824 h 16186"/>
                <a:gd name="T48" fmla="*/ 1915 w 18443"/>
                <a:gd name="T49" fmla="*/ 12759 h 16186"/>
                <a:gd name="T50" fmla="*/ 1277 w 18443"/>
                <a:gd name="T51" fmla="*/ 12121 h 16186"/>
                <a:gd name="T52" fmla="*/ 609 w 18443"/>
                <a:gd name="T53" fmla="*/ 11142 h 16186"/>
                <a:gd name="T54" fmla="*/ 525 w 18443"/>
                <a:gd name="T55" fmla="*/ 9666 h 16186"/>
                <a:gd name="T56" fmla="*/ 321 w 18443"/>
                <a:gd name="T57" fmla="*/ 7374 h 16186"/>
                <a:gd name="T58" fmla="*/ 0 w 18443"/>
                <a:gd name="T59" fmla="*/ 5973 h 161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443"/>
                <a:gd name="T91" fmla="*/ 0 h 16186"/>
                <a:gd name="T92" fmla="*/ 18443 w 18443"/>
                <a:gd name="T93" fmla="*/ 16186 h 161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443" h="16186">
                  <a:moveTo>
                    <a:pt x="0" y="5973"/>
                  </a:moveTo>
                  <a:lnTo>
                    <a:pt x="1545" y="5133"/>
                  </a:lnTo>
                  <a:lnTo>
                    <a:pt x="3561" y="4277"/>
                  </a:lnTo>
                  <a:lnTo>
                    <a:pt x="5577" y="3470"/>
                  </a:lnTo>
                  <a:lnTo>
                    <a:pt x="8247" y="2412"/>
                  </a:lnTo>
                  <a:lnTo>
                    <a:pt x="10767" y="1757"/>
                  </a:lnTo>
                  <a:lnTo>
                    <a:pt x="12732" y="1304"/>
                  </a:lnTo>
                  <a:lnTo>
                    <a:pt x="14457" y="0"/>
                  </a:lnTo>
                  <a:lnTo>
                    <a:pt x="15050" y="296"/>
                  </a:lnTo>
                  <a:lnTo>
                    <a:pt x="16226" y="397"/>
                  </a:lnTo>
                  <a:lnTo>
                    <a:pt x="16427" y="1001"/>
                  </a:lnTo>
                  <a:lnTo>
                    <a:pt x="16965" y="1740"/>
                  </a:lnTo>
                  <a:lnTo>
                    <a:pt x="17805" y="2311"/>
                  </a:lnTo>
                  <a:lnTo>
                    <a:pt x="17771" y="2782"/>
                  </a:lnTo>
                  <a:lnTo>
                    <a:pt x="18443" y="3655"/>
                  </a:lnTo>
                  <a:lnTo>
                    <a:pt x="18174" y="4428"/>
                  </a:lnTo>
                  <a:lnTo>
                    <a:pt x="17838" y="6712"/>
                  </a:lnTo>
                  <a:lnTo>
                    <a:pt x="15957" y="9131"/>
                  </a:lnTo>
                  <a:lnTo>
                    <a:pt x="12732" y="11214"/>
                  </a:lnTo>
                  <a:lnTo>
                    <a:pt x="8230" y="14506"/>
                  </a:lnTo>
                  <a:lnTo>
                    <a:pt x="5879" y="16186"/>
                  </a:lnTo>
                  <a:lnTo>
                    <a:pt x="5005" y="13566"/>
                  </a:lnTo>
                  <a:lnTo>
                    <a:pt x="4065" y="14036"/>
                  </a:lnTo>
                  <a:lnTo>
                    <a:pt x="2301" y="13824"/>
                  </a:lnTo>
                  <a:lnTo>
                    <a:pt x="1915" y="12759"/>
                  </a:lnTo>
                  <a:lnTo>
                    <a:pt x="1277" y="12121"/>
                  </a:lnTo>
                  <a:lnTo>
                    <a:pt x="609" y="11142"/>
                  </a:lnTo>
                  <a:lnTo>
                    <a:pt x="525" y="9666"/>
                  </a:lnTo>
                  <a:lnTo>
                    <a:pt x="321" y="7374"/>
                  </a:lnTo>
                  <a:lnTo>
                    <a:pt x="0" y="5973"/>
                  </a:lnTo>
                  <a:close/>
                </a:path>
              </a:pathLst>
            </a:custGeom>
            <a:solidFill>
              <a:srgbClr val="FECC99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3" name="Freeform 8"/>
            <p:cNvSpPr>
              <a:spLocks/>
            </p:cNvSpPr>
            <p:nvPr>
              <p:custDataLst>
                <p:tags r:id="rId87"/>
              </p:custDataLst>
            </p:nvPr>
          </p:nvSpPr>
          <p:spPr bwMode="gray">
            <a:xfrm>
              <a:off x="256" y="-6933"/>
              <a:ext cx="26248" cy="17456"/>
            </a:xfrm>
            <a:custGeom>
              <a:avLst/>
              <a:gdLst>
                <a:gd name="T0" fmla="*/ 2158 w 26248"/>
                <a:gd name="T1" fmla="*/ 12492 h 17456"/>
                <a:gd name="T2" fmla="*/ 901 w 26248"/>
                <a:gd name="T3" fmla="*/ 11389 h 17456"/>
                <a:gd name="T4" fmla="*/ 4346 w 26248"/>
                <a:gd name="T5" fmla="*/ 7899 h 17456"/>
                <a:gd name="T6" fmla="*/ 6142 w 26248"/>
                <a:gd name="T7" fmla="*/ 10028 h 17456"/>
                <a:gd name="T8" fmla="*/ 10677 w 26248"/>
                <a:gd name="T9" fmla="*/ 6753 h 17456"/>
                <a:gd name="T10" fmla="*/ 14675 w 26248"/>
                <a:gd name="T11" fmla="*/ 3998 h 17456"/>
                <a:gd name="T12" fmla="*/ 17127 w 26248"/>
                <a:gd name="T13" fmla="*/ 1814 h 17456"/>
                <a:gd name="T14" fmla="*/ 18639 w 26248"/>
                <a:gd name="T15" fmla="*/ 756 h 17456"/>
                <a:gd name="T16" fmla="*/ 18034 w 26248"/>
                <a:gd name="T17" fmla="*/ 3326 h 17456"/>
                <a:gd name="T18" fmla="*/ 18841 w 26248"/>
                <a:gd name="T19" fmla="*/ 4284 h 17456"/>
                <a:gd name="T20" fmla="*/ 19848 w 26248"/>
                <a:gd name="T21" fmla="*/ 5392 h 17456"/>
                <a:gd name="T22" fmla="*/ 20151 w 26248"/>
                <a:gd name="T23" fmla="*/ 6803 h 17456"/>
                <a:gd name="T24" fmla="*/ 21058 w 26248"/>
                <a:gd name="T25" fmla="*/ 7156 h 17456"/>
                <a:gd name="T26" fmla="*/ 21511 w 26248"/>
                <a:gd name="T27" fmla="*/ 6148 h 17456"/>
                <a:gd name="T28" fmla="*/ 22116 w 26248"/>
                <a:gd name="T29" fmla="*/ 5543 h 17456"/>
                <a:gd name="T30" fmla="*/ 23225 w 26248"/>
                <a:gd name="T31" fmla="*/ 6350 h 17456"/>
                <a:gd name="T32" fmla="*/ 24787 w 26248"/>
                <a:gd name="T33" fmla="*/ 7257 h 17456"/>
                <a:gd name="T34" fmla="*/ 26248 w 26248"/>
                <a:gd name="T35" fmla="*/ 8416 h 17456"/>
                <a:gd name="T36" fmla="*/ 24635 w 26248"/>
                <a:gd name="T37" fmla="*/ 9424 h 17456"/>
                <a:gd name="T38" fmla="*/ 23660 w 26248"/>
                <a:gd name="T39" fmla="*/ 10467 h 17456"/>
                <a:gd name="T40" fmla="*/ 22066 w 26248"/>
                <a:gd name="T41" fmla="*/ 10936 h 17456"/>
                <a:gd name="T42" fmla="*/ 19344 w 26248"/>
                <a:gd name="T43" fmla="*/ 11742 h 17456"/>
                <a:gd name="T44" fmla="*/ 16825 w 26248"/>
                <a:gd name="T45" fmla="*/ 12195 h 17456"/>
                <a:gd name="T46" fmla="*/ 15783 w 26248"/>
                <a:gd name="T47" fmla="*/ 13304 h 17456"/>
                <a:gd name="T48" fmla="*/ 16455 w 26248"/>
                <a:gd name="T49" fmla="*/ 15051 h 17456"/>
                <a:gd name="T50" fmla="*/ 15817 w 26248"/>
                <a:gd name="T51" fmla="*/ 16093 h 17456"/>
                <a:gd name="T52" fmla="*/ 14708 w 26248"/>
                <a:gd name="T53" fmla="*/ 16093 h 17456"/>
                <a:gd name="T54" fmla="*/ 13312 w 26248"/>
                <a:gd name="T55" fmla="*/ 15949 h 17456"/>
                <a:gd name="T56" fmla="*/ 11656 w 26248"/>
                <a:gd name="T57" fmla="*/ 15573 h 17456"/>
                <a:gd name="T58" fmla="*/ 10056 w 26248"/>
                <a:gd name="T59" fmla="*/ 15061 h 17456"/>
                <a:gd name="T60" fmla="*/ 9224 w 26248"/>
                <a:gd name="T61" fmla="*/ 14733 h 17456"/>
                <a:gd name="T62" fmla="*/ 8808 w 26248"/>
                <a:gd name="T63" fmla="*/ 14709 h 17456"/>
                <a:gd name="T64" fmla="*/ 7992 w 26248"/>
                <a:gd name="T65" fmla="*/ 13829 h 17456"/>
                <a:gd name="T66" fmla="*/ 6930 w 26248"/>
                <a:gd name="T67" fmla="*/ 15226 h 17456"/>
                <a:gd name="T68" fmla="*/ 5840 w 26248"/>
                <a:gd name="T69" fmla="*/ 15925 h 17456"/>
                <a:gd name="T70" fmla="*/ 4315 w 26248"/>
                <a:gd name="T71" fmla="*/ 17456 h 17456"/>
                <a:gd name="T72" fmla="*/ 2514 w 26248"/>
                <a:gd name="T73" fmla="*/ 16177 h 17456"/>
                <a:gd name="T74" fmla="*/ 297 w 26248"/>
                <a:gd name="T75" fmla="*/ 15421 h 174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248"/>
                <a:gd name="T115" fmla="*/ 0 h 17456"/>
                <a:gd name="T116" fmla="*/ 26248 w 26248"/>
                <a:gd name="T117" fmla="*/ 17456 h 174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248" h="17456">
                  <a:moveTo>
                    <a:pt x="0" y="15116"/>
                  </a:moveTo>
                  <a:lnTo>
                    <a:pt x="2158" y="12492"/>
                  </a:lnTo>
                  <a:lnTo>
                    <a:pt x="901" y="12296"/>
                  </a:lnTo>
                  <a:lnTo>
                    <a:pt x="901" y="11389"/>
                  </a:lnTo>
                  <a:lnTo>
                    <a:pt x="2546" y="7707"/>
                  </a:lnTo>
                  <a:lnTo>
                    <a:pt x="4346" y="7899"/>
                  </a:lnTo>
                  <a:lnTo>
                    <a:pt x="5270" y="7419"/>
                  </a:lnTo>
                  <a:lnTo>
                    <a:pt x="6142" y="10028"/>
                  </a:lnTo>
                  <a:lnTo>
                    <a:pt x="8191" y="8601"/>
                  </a:lnTo>
                  <a:lnTo>
                    <a:pt x="10677" y="6753"/>
                  </a:lnTo>
                  <a:lnTo>
                    <a:pt x="12950" y="5103"/>
                  </a:lnTo>
                  <a:lnTo>
                    <a:pt x="14675" y="3998"/>
                  </a:lnTo>
                  <a:lnTo>
                    <a:pt x="16216" y="2997"/>
                  </a:lnTo>
                  <a:lnTo>
                    <a:pt x="17127" y="1814"/>
                  </a:lnTo>
                  <a:lnTo>
                    <a:pt x="18185" y="0"/>
                  </a:lnTo>
                  <a:lnTo>
                    <a:pt x="18639" y="756"/>
                  </a:lnTo>
                  <a:lnTo>
                    <a:pt x="18135" y="2167"/>
                  </a:lnTo>
                  <a:lnTo>
                    <a:pt x="18034" y="3326"/>
                  </a:lnTo>
                  <a:lnTo>
                    <a:pt x="18185" y="3830"/>
                  </a:lnTo>
                  <a:lnTo>
                    <a:pt x="18841" y="4284"/>
                  </a:lnTo>
                  <a:lnTo>
                    <a:pt x="19344" y="4687"/>
                  </a:lnTo>
                  <a:lnTo>
                    <a:pt x="19848" y="5392"/>
                  </a:lnTo>
                  <a:lnTo>
                    <a:pt x="19999" y="6198"/>
                  </a:lnTo>
                  <a:lnTo>
                    <a:pt x="20151" y="6803"/>
                  </a:lnTo>
                  <a:lnTo>
                    <a:pt x="20554" y="7257"/>
                  </a:lnTo>
                  <a:lnTo>
                    <a:pt x="21058" y="7156"/>
                  </a:lnTo>
                  <a:lnTo>
                    <a:pt x="21310" y="6652"/>
                  </a:lnTo>
                  <a:lnTo>
                    <a:pt x="21511" y="6148"/>
                  </a:lnTo>
                  <a:lnTo>
                    <a:pt x="21763" y="5594"/>
                  </a:lnTo>
                  <a:lnTo>
                    <a:pt x="22116" y="5543"/>
                  </a:lnTo>
                  <a:lnTo>
                    <a:pt x="22620" y="5745"/>
                  </a:lnTo>
                  <a:lnTo>
                    <a:pt x="23225" y="6350"/>
                  </a:lnTo>
                  <a:lnTo>
                    <a:pt x="24081" y="6904"/>
                  </a:lnTo>
                  <a:lnTo>
                    <a:pt x="24787" y="7257"/>
                  </a:lnTo>
                  <a:lnTo>
                    <a:pt x="25543" y="7861"/>
                  </a:lnTo>
                  <a:lnTo>
                    <a:pt x="26248" y="8416"/>
                  </a:lnTo>
                  <a:lnTo>
                    <a:pt x="25391" y="8970"/>
                  </a:lnTo>
                  <a:lnTo>
                    <a:pt x="24635" y="9424"/>
                  </a:lnTo>
                  <a:lnTo>
                    <a:pt x="24081" y="10129"/>
                  </a:lnTo>
                  <a:lnTo>
                    <a:pt x="23660" y="10467"/>
                  </a:lnTo>
                  <a:lnTo>
                    <a:pt x="23426" y="10583"/>
                  </a:lnTo>
                  <a:lnTo>
                    <a:pt x="22066" y="10936"/>
                  </a:lnTo>
                  <a:lnTo>
                    <a:pt x="20352" y="11490"/>
                  </a:lnTo>
                  <a:lnTo>
                    <a:pt x="19344" y="11742"/>
                  </a:lnTo>
                  <a:lnTo>
                    <a:pt x="17933" y="12044"/>
                  </a:lnTo>
                  <a:lnTo>
                    <a:pt x="16825" y="12195"/>
                  </a:lnTo>
                  <a:lnTo>
                    <a:pt x="15582" y="12229"/>
                  </a:lnTo>
                  <a:lnTo>
                    <a:pt x="15783" y="13304"/>
                  </a:lnTo>
                  <a:lnTo>
                    <a:pt x="15985" y="14178"/>
                  </a:lnTo>
                  <a:lnTo>
                    <a:pt x="16455" y="15051"/>
                  </a:lnTo>
                  <a:lnTo>
                    <a:pt x="16858" y="16025"/>
                  </a:lnTo>
                  <a:lnTo>
                    <a:pt x="15817" y="16093"/>
                  </a:lnTo>
                  <a:lnTo>
                    <a:pt x="15160" y="16125"/>
                  </a:lnTo>
                  <a:lnTo>
                    <a:pt x="14708" y="16093"/>
                  </a:lnTo>
                  <a:lnTo>
                    <a:pt x="14008" y="16045"/>
                  </a:lnTo>
                  <a:lnTo>
                    <a:pt x="13312" y="15949"/>
                  </a:lnTo>
                  <a:lnTo>
                    <a:pt x="12584" y="15813"/>
                  </a:lnTo>
                  <a:lnTo>
                    <a:pt x="11656" y="15573"/>
                  </a:lnTo>
                  <a:lnTo>
                    <a:pt x="10520" y="15221"/>
                  </a:lnTo>
                  <a:lnTo>
                    <a:pt x="10056" y="15061"/>
                  </a:lnTo>
                  <a:lnTo>
                    <a:pt x="9456" y="14709"/>
                  </a:lnTo>
                  <a:lnTo>
                    <a:pt x="9224" y="14733"/>
                  </a:lnTo>
                  <a:lnTo>
                    <a:pt x="8992" y="14821"/>
                  </a:lnTo>
                  <a:lnTo>
                    <a:pt x="8808" y="14709"/>
                  </a:lnTo>
                  <a:lnTo>
                    <a:pt x="8648" y="14493"/>
                  </a:lnTo>
                  <a:lnTo>
                    <a:pt x="7992" y="13829"/>
                  </a:lnTo>
                  <a:lnTo>
                    <a:pt x="7251" y="14514"/>
                  </a:lnTo>
                  <a:lnTo>
                    <a:pt x="6930" y="15226"/>
                  </a:lnTo>
                  <a:lnTo>
                    <a:pt x="6999" y="15874"/>
                  </a:lnTo>
                  <a:lnTo>
                    <a:pt x="5840" y="15925"/>
                  </a:lnTo>
                  <a:lnTo>
                    <a:pt x="5138" y="16533"/>
                  </a:lnTo>
                  <a:lnTo>
                    <a:pt x="4315" y="17456"/>
                  </a:lnTo>
                  <a:lnTo>
                    <a:pt x="3471" y="16529"/>
                  </a:lnTo>
                  <a:lnTo>
                    <a:pt x="2514" y="16177"/>
                  </a:lnTo>
                  <a:lnTo>
                    <a:pt x="1456" y="15773"/>
                  </a:lnTo>
                  <a:lnTo>
                    <a:pt x="297" y="15421"/>
                  </a:lnTo>
                  <a:lnTo>
                    <a:pt x="0" y="15116"/>
                  </a:lnTo>
                  <a:close/>
                </a:path>
              </a:pathLst>
            </a:custGeom>
            <a:solidFill>
              <a:srgbClr val="BE91B8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4" name="Freeform 9"/>
            <p:cNvSpPr>
              <a:spLocks/>
            </p:cNvSpPr>
            <p:nvPr>
              <p:custDataLst>
                <p:tags r:id="rId88"/>
              </p:custDataLst>
            </p:nvPr>
          </p:nvSpPr>
          <p:spPr bwMode="gray">
            <a:xfrm>
              <a:off x="-22057" y="-4782"/>
              <a:ext cx="24860" cy="11388"/>
            </a:xfrm>
            <a:custGeom>
              <a:avLst/>
              <a:gdLst>
                <a:gd name="T0" fmla="*/ 773 w 24860"/>
                <a:gd name="T1" fmla="*/ 11388 h 11388"/>
                <a:gd name="T2" fmla="*/ 571 w 24860"/>
                <a:gd name="T3" fmla="*/ 9473 h 11388"/>
                <a:gd name="T4" fmla="*/ 0 w 24860"/>
                <a:gd name="T5" fmla="*/ 7827 h 11388"/>
                <a:gd name="T6" fmla="*/ 991 w 24860"/>
                <a:gd name="T7" fmla="*/ 7273 h 11388"/>
                <a:gd name="T8" fmla="*/ 2452 w 24860"/>
                <a:gd name="T9" fmla="*/ 6215 h 11388"/>
                <a:gd name="T10" fmla="*/ 4552 w 24860"/>
                <a:gd name="T11" fmla="*/ 4636 h 11388"/>
                <a:gd name="T12" fmla="*/ 7676 w 24860"/>
                <a:gd name="T13" fmla="*/ 3342 h 11388"/>
                <a:gd name="T14" fmla="*/ 11422 w 24860"/>
                <a:gd name="T15" fmla="*/ 2032 h 11388"/>
                <a:gd name="T16" fmla="*/ 14983 w 24860"/>
                <a:gd name="T17" fmla="*/ 857 h 11388"/>
                <a:gd name="T18" fmla="*/ 17335 w 24860"/>
                <a:gd name="T19" fmla="*/ 34 h 11388"/>
                <a:gd name="T20" fmla="*/ 18107 w 24860"/>
                <a:gd name="T21" fmla="*/ 907 h 11388"/>
                <a:gd name="T22" fmla="*/ 18343 w 24860"/>
                <a:gd name="T23" fmla="*/ 1915 h 11388"/>
                <a:gd name="T24" fmla="*/ 23012 w 24860"/>
                <a:gd name="T25" fmla="*/ 0 h 11388"/>
                <a:gd name="T26" fmla="*/ 23180 w 24860"/>
                <a:gd name="T27" fmla="*/ 2822 h 11388"/>
                <a:gd name="T28" fmla="*/ 24558 w 24860"/>
                <a:gd name="T29" fmla="*/ 4535 h 11388"/>
                <a:gd name="T30" fmla="*/ 24860 w 24860"/>
                <a:gd name="T31" fmla="*/ 5509 h 11388"/>
                <a:gd name="T32" fmla="*/ 23209 w 24860"/>
                <a:gd name="T33" fmla="*/ 9258 h 11388"/>
                <a:gd name="T34" fmla="*/ 20493 w 24860"/>
                <a:gd name="T35" fmla="*/ 9204 h 11388"/>
                <a:gd name="T36" fmla="*/ 19082 w 24860"/>
                <a:gd name="T37" fmla="*/ 8633 h 11388"/>
                <a:gd name="T38" fmla="*/ 16394 w 24860"/>
                <a:gd name="T39" fmla="*/ 8969 h 11388"/>
                <a:gd name="T40" fmla="*/ 13774 w 24860"/>
                <a:gd name="T41" fmla="*/ 8129 h 11388"/>
                <a:gd name="T42" fmla="*/ 10750 w 24860"/>
                <a:gd name="T43" fmla="*/ 7794 h 11388"/>
                <a:gd name="T44" fmla="*/ 7189 w 24860"/>
                <a:gd name="T45" fmla="*/ 7491 h 11388"/>
                <a:gd name="T46" fmla="*/ 7996 w 24860"/>
                <a:gd name="T47" fmla="*/ 10851 h 11388"/>
                <a:gd name="T48" fmla="*/ 773 w 24860"/>
                <a:gd name="T49" fmla="*/ 11388 h 113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860"/>
                <a:gd name="T76" fmla="*/ 0 h 11388"/>
                <a:gd name="T77" fmla="*/ 24860 w 24860"/>
                <a:gd name="T78" fmla="*/ 11388 h 1138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860" h="11388">
                  <a:moveTo>
                    <a:pt x="773" y="11388"/>
                  </a:moveTo>
                  <a:lnTo>
                    <a:pt x="571" y="9473"/>
                  </a:lnTo>
                  <a:lnTo>
                    <a:pt x="0" y="7827"/>
                  </a:lnTo>
                  <a:lnTo>
                    <a:pt x="991" y="7273"/>
                  </a:lnTo>
                  <a:lnTo>
                    <a:pt x="2452" y="6215"/>
                  </a:lnTo>
                  <a:lnTo>
                    <a:pt x="4552" y="4636"/>
                  </a:lnTo>
                  <a:lnTo>
                    <a:pt x="7676" y="3342"/>
                  </a:lnTo>
                  <a:lnTo>
                    <a:pt x="11422" y="2032"/>
                  </a:lnTo>
                  <a:lnTo>
                    <a:pt x="14983" y="857"/>
                  </a:lnTo>
                  <a:lnTo>
                    <a:pt x="17335" y="34"/>
                  </a:lnTo>
                  <a:lnTo>
                    <a:pt x="18107" y="907"/>
                  </a:lnTo>
                  <a:lnTo>
                    <a:pt x="18343" y="1915"/>
                  </a:lnTo>
                  <a:lnTo>
                    <a:pt x="23012" y="0"/>
                  </a:lnTo>
                  <a:lnTo>
                    <a:pt x="23180" y="2822"/>
                  </a:lnTo>
                  <a:lnTo>
                    <a:pt x="24558" y="4535"/>
                  </a:lnTo>
                  <a:lnTo>
                    <a:pt x="24860" y="5509"/>
                  </a:lnTo>
                  <a:lnTo>
                    <a:pt x="23209" y="9258"/>
                  </a:lnTo>
                  <a:lnTo>
                    <a:pt x="20493" y="9204"/>
                  </a:lnTo>
                  <a:lnTo>
                    <a:pt x="19082" y="8633"/>
                  </a:lnTo>
                  <a:lnTo>
                    <a:pt x="16394" y="8969"/>
                  </a:lnTo>
                  <a:lnTo>
                    <a:pt x="13774" y="8129"/>
                  </a:lnTo>
                  <a:lnTo>
                    <a:pt x="10750" y="7794"/>
                  </a:lnTo>
                  <a:lnTo>
                    <a:pt x="7189" y="7491"/>
                  </a:lnTo>
                  <a:lnTo>
                    <a:pt x="7996" y="10851"/>
                  </a:lnTo>
                  <a:lnTo>
                    <a:pt x="773" y="11388"/>
                  </a:lnTo>
                  <a:close/>
                </a:path>
              </a:pathLst>
            </a:custGeom>
            <a:solidFill>
              <a:srgbClr val="9AD9E8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445" name="Freeform 10"/>
            <p:cNvSpPr>
              <a:spLocks/>
            </p:cNvSpPr>
            <p:nvPr>
              <p:custDataLst>
                <p:tags r:id="rId89"/>
              </p:custDataLst>
            </p:nvPr>
          </p:nvSpPr>
          <p:spPr bwMode="gray">
            <a:xfrm>
              <a:off x="-24173" y="-18204"/>
              <a:ext cx="25128" cy="15336"/>
            </a:xfrm>
            <a:custGeom>
              <a:avLst/>
              <a:gdLst>
                <a:gd name="T0" fmla="*/ 991 w 25128"/>
                <a:gd name="T1" fmla="*/ 12229 h 15336"/>
                <a:gd name="T2" fmla="*/ 890 w 25128"/>
                <a:gd name="T3" fmla="*/ 11338 h 15336"/>
                <a:gd name="T4" fmla="*/ 655 w 25128"/>
                <a:gd name="T5" fmla="*/ 10767 h 15336"/>
                <a:gd name="T6" fmla="*/ 353 w 25128"/>
                <a:gd name="T7" fmla="*/ 10062 h 15336"/>
                <a:gd name="T8" fmla="*/ 588 w 25128"/>
                <a:gd name="T9" fmla="*/ 8466 h 15336"/>
                <a:gd name="T10" fmla="*/ 974 w 25128"/>
                <a:gd name="T11" fmla="*/ 7240 h 15336"/>
                <a:gd name="T12" fmla="*/ 2116 w 25128"/>
                <a:gd name="T13" fmla="*/ 5526 h 15336"/>
                <a:gd name="T14" fmla="*/ 4233 w 25128"/>
                <a:gd name="T15" fmla="*/ 4938 h 15336"/>
                <a:gd name="T16" fmla="*/ 6803 w 25128"/>
                <a:gd name="T17" fmla="*/ 4787 h 15336"/>
                <a:gd name="T18" fmla="*/ 6903 w 25128"/>
                <a:gd name="T19" fmla="*/ 3376 h 15336"/>
                <a:gd name="T20" fmla="*/ 7105 w 25128"/>
                <a:gd name="T21" fmla="*/ 2721 h 15336"/>
                <a:gd name="T22" fmla="*/ 8113 w 25128"/>
                <a:gd name="T23" fmla="*/ 2721 h 15336"/>
                <a:gd name="T24" fmla="*/ 9272 w 25128"/>
                <a:gd name="T25" fmla="*/ 2419 h 15336"/>
                <a:gd name="T26" fmla="*/ 8919 w 25128"/>
                <a:gd name="T27" fmla="*/ 1461 h 15336"/>
                <a:gd name="T28" fmla="*/ 9020 w 25128"/>
                <a:gd name="T29" fmla="*/ 0 h 15336"/>
                <a:gd name="T30" fmla="*/ 10028 w 25128"/>
                <a:gd name="T31" fmla="*/ 1663 h 15336"/>
                <a:gd name="T32" fmla="*/ 12144 w 25128"/>
                <a:gd name="T33" fmla="*/ 1109 h 15336"/>
                <a:gd name="T34" fmla="*/ 14395 w 25128"/>
                <a:gd name="T35" fmla="*/ 487 h 15336"/>
                <a:gd name="T36" fmla="*/ 16360 w 25128"/>
                <a:gd name="T37" fmla="*/ 1394 h 15336"/>
                <a:gd name="T38" fmla="*/ 19014 w 25128"/>
                <a:gd name="T39" fmla="*/ 2889 h 15336"/>
                <a:gd name="T40" fmla="*/ 20845 w 25128"/>
                <a:gd name="T41" fmla="*/ 4367 h 15336"/>
                <a:gd name="T42" fmla="*/ 22508 w 25128"/>
                <a:gd name="T43" fmla="*/ 7441 h 15336"/>
                <a:gd name="T44" fmla="*/ 23516 w 25128"/>
                <a:gd name="T45" fmla="*/ 9709 h 15336"/>
                <a:gd name="T46" fmla="*/ 24826 w 25128"/>
                <a:gd name="T47" fmla="*/ 11322 h 15336"/>
                <a:gd name="T48" fmla="*/ 23751 w 25128"/>
                <a:gd name="T49" fmla="*/ 13992 h 15336"/>
                <a:gd name="T50" fmla="*/ 20441 w 25128"/>
                <a:gd name="T51" fmla="*/ 15336 h 15336"/>
                <a:gd name="T52" fmla="*/ 19753 w 25128"/>
                <a:gd name="T53" fmla="*/ 13808 h 15336"/>
                <a:gd name="T54" fmla="*/ 18773 w 25128"/>
                <a:gd name="T55" fmla="*/ 12516 h 15336"/>
                <a:gd name="T56" fmla="*/ 17637 w 25128"/>
                <a:gd name="T57" fmla="*/ 10734 h 15336"/>
                <a:gd name="T58" fmla="*/ 16478 w 25128"/>
                <a:gd name="T59" fmla="*/ 8516 h 15336"/>
                <a:gd name="T60" fmla="*/ 15016 w 25128"/>
                <a:gd name="T61" fmla="*/ 7660 h 15336"/>
                <a:gd name="T62" fmla="*/ 13034 w 25128"/>
                <a:gd name="T63" fmla="*/ 7878 h 15336"/>
                <a:gd name="T64" fmla="*/ 10582 w 25128"/>
                <a:gd name="T65" fmla="*/ 8416 h 15336"/>
                <a:gd name="T66" fmla="*/ 8516 w 25128"/>
                <a:gd name="T67" fmla="*/ 8920 h 15336"/>
                <a:gd name="T68" fmla="*/ 7559 w 25128"/>
                <a:gd name="T69" fmla="*/ 9978 h 15336"/>
                <a:gd name="T70" fmla="*/ 8062 w 25128"/>
                <a:gd name="T71" fmla="*/ 12044 h 15336"/>
                <a:gd name="T72" fmla="*/ 8012 w 25128"/>
                <a:gd name="T73" fmla="*/ 14110 h 15336"/>
                <a:gd name="T74" fmla="*/ 4132 w 25128"/>
                <a:gd name="T75" fmla="*/ 13656 h 15336"/>
                <a:gd name="T76" fmla="*/ 655 w 25128"/>
                <a:gd name="T77" fmla="*/ 13656 h 153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128"/>
                <a:gd name="T118" fmla="*/ 0 h 15336"/>
                <a:gd name="T119" fmla="*/ 25128 w 25128"/>
                <a:gd name="T120" fmla="*/ 15336 h 153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128" h="15336">
                  <a:moveTo>
                    <a:pt x="655" y="13656"/>
                  </a:moveTo>
                  <a:lnTo>
                    <a:pt x="991" y="12229"/>
                  </a:lnTo>
                  <a:lnTo>
                    <a:pt x="1008" y="11943"/>
                  </a:lnTo>
                  <a:lnTo>
                    <a:pt x="890" y="11338"/>
                  </a:lnTo>
                  <a:lnTo>
                    <a:pt x="403" y="11271"/>
                  </a:lnTo>
                  <a:lnTo>
                    <a:pt x="655" y="10767"/>
                  </a:lnTo>
                  <a:lnTo>
                    <a:pt x="336" y="10566"/>
                  </a:lnTo>
                  <a:lnTo>
                    <a:pt x="353" y="10062"/>
                  </a:lnTo>
                  <a:lnTo>
                    <a:pt x="353" y="9121"/>
                  </a:lnTo>
                  <a:lnTo>
                    <a:pt x="588" y="8466"/>
                  </a:lnTo>
                  <a:lnTo>
                    <a:pt x="0" y="8399"/>
                  </a:lnTo>
                  <a:lnTo>
                    <a:pt x="974" y="7240"/>
                  </a:lnTo>
                  <a:lnTo>
                    <a:pt x="1445" y="6165"/>
                  </a:lnTo>
                  <a:lnTo>
                    <a:pt x="2116" y="5526"/>
                  </a:lnTo>
                  <a:lnTo>
                    <a:pt x="3007" y="5090"/>
                  </a:lnTo>
                  <a:lnTo>
                    <a:pt x="4233" y="4938"/>
                  </a:lnTo>
                  <a:lnTo>
                    <a:pt x="5828" y="4737"/>
                  </a:lnTo>
                  <a:lnTo>
                    <a:pt x="6803" y="4787"/>
                  </a:lnTo>
                  <a:lnTo>
                    <a:pt x="6752" y="4082"/>
                  </a:lnTo>
                  <a:lnTo>
                    <a:pt x="6903" y="3376"/>
                  </a:lnTo>
                  <a:lnTo>
                    <a:pt x="7105" y="3124"/>
                  </a:lnTo>
                  <a:lnTo>
                    <a:pt x="7105" y="2721"/>
                  </a:lnTo>
                  <a:lnTo>
                    <a:pt x="7391" y="2906"/>
                  </a:lnTo>
                  <a:lnTo>
                    <a:pt x="8113" y="2721"/>
                  </a:lnTo>
                  <a:lnTo>
                    <a:pt x="8718" y="2570"/>
                  </a:lnTo>
                  <a:lnTo>
                    <a:pt x="9272" y="2419"/>
                  </a:lnTo>
                  <a:lnTo>
                    <a:pt x="9373" y="2016"/>
                  </a:lnTo>
                  <a:lnTo>
                    <a:pt x="8919" y="1461"/>
                  </a:lnTo>
                  <a:lnTo>
                    <a:pt x="8768" y="655"/>
                  </a:lnTo>
                  <a:lnTo>
                    <a:pt x="9020" y="0"/>
                  </a:lnTo>
                  <a:lnTo>
                    <a:pt x="9322" y="1109"/>
                  </a:lnTo>
                  <a:lnTo>
                    <a:pt x="10028" y="1663"/>
                  </a:lnTo>
                  <a:lnTo>
                    <a:pt x="10733" y="1663"/>
                  </a:lnTo>
                  <a:lnTo>
                    <a:pt x="12144" y="1109"/>
                  </a:lnTo>
                  <a:lnTo>
                    <a:pt x="13101" y="554"/>
                  </a:lnTo>
                  <a:lnTo>
                    <a:pt x="14395" y="487"/>
                  </a:lnTo>
                  <a:lnTo>
                    <a:pt x="15554" y="1041"/>
                  </a:lnTo>
                  <a:lnTo>
                    <a:pt x="16360" y="1394"/>
                  </a:lnTo>
                  <a:lnTo>
                    <a:pt x="17418" y="1999"/>
                  </a:lnTo>
                  <a:lnTo>
                    <a:pt x="19014" y="2889"/>
                  </a:lnTo>
                  <a:lnTo>
                    <a:pt x="19871" y="3309"/>
                  </a:lnTo>
                  <a:lnTo>
                    <a:pt x="20845" y="4367"/>
                  </a:lnTo>
                  <a:lnTo>
                    <a:pt x="21802" y="5778"/>
                  </a:lnTo>
                  <a:lnTo>
                    <a:pt x="22508" y="7441"/>
                  </a:lnTo>
                  <a:lnTo>
                    <a:pt x="23163" y="8852"/>
                  </a:lnTo>
                  <a:lnTo>
                    <a:pt x="23516" y="9709"/>
                  </a:lnTo>
                  <a:lnTo>
                    <a:pt x="24322" y="10566"/>
                  </a:lnTo>
                  <a:lnTo>
                    <a:pt x="24826" y="11322"/>
                  </a:lnTo>
                  <a:lnTo>
                    <a:pt x="25128" y="13455"/>
                  </a:lnTo>
                  <a:lnTo>
                    <a:pt x="23751" y="13992"/>
                  </a:lnTo>
                  <a:lnTo>
                    <a:pt x="22306" y="14597"/>
                  </a:lnTo>
                  <a:lnTo>
                    <a:pt x="20441" y="15336"/>
                  </a:lnTo>
                  <a:lnTo>
                    <a:pt x="20237" y="14352"/>
                  </a:lnTo>
                  <a:lnTo>
                    <a:pt x="19753" y="13808"/>
                  </a:lnTo>
                  <a:lnTo>
                    <a:pt x="19421" y="13464"/>
                  </a:lnTo>
                  <a:lnTo>
                    <a:pt x="18773" y="12516"/>
                  </a:lnTo>
                  <a:lnTo>
                    <a:pt x="18029" y="11376"/>
                  </a:lnTo>
                  <a:lnTo>
                    <a:pt x="17637" y="10734"/>
                  </a:lnTo>
                  <a:lnTo>
                    <a:pt x="17082" y="9726"/>
                  </a:lnTo>
                  <a:lnTo>
                    <a:pt x="16478" y="8516"/>
                  </a:lnTo>
                  <a:lnTo>
                    <a:pt x="16075" y="7257"/>
                  </a:lnTo>
                  <a:lnTo>
                    <a:pt x="15016" y="7660"/>
                  </a:lnTo>
                  <a:lnTo>
                    <a:pt x="13068" y="8449"/>
                  </a:lnTo>
                  <a:lnTo>
                    <a:pt x="13034" y="7878"/>
                  </a:lnTo>
                  <a:lnTo>
                    <a:pt x="11993" y="8214"/>
                  </a:lnTo>
                  <a:lnTo>
                    <a:pt x="10582" y="8416"/>
                  </a:lnTo>
                  <a:lnTo>
                    <a:pt x="9574" y="8819"/>
                  </a:lnTo>
                  <a:lnTo>
                    <a:pt x="8516" y="8920"/>
                  </a:lnTo>
                  <a:lnTo>
                    <a:pt x="7559" y="9171"/>
                  </a:lnTo>
                  <a:lnTo>
                    <a:pt x="7559" y="9978"/>
                  </a:lnTo>
                  <a:lnTo>
                    <a:pt x="7760" y="10784"/>
                  </a:lnTo>
                  <a:lnTo>
                    <a:pt x="8062" y="12044"/>
                  </a:lnTo>
                  <a:lnTo>
                    <a:pt x="7760" y="13102"/>
                  </a:lnTo>
                  <a:lnTo>
                    <a:pt x="8012" y="14110"/>
                  </a:lnTo>
                  <a:lnTo>
                    <a:pt x="5896" y="13959"/>
                  </a:lnTo>
                  <a:lnTo>
                    <a:pt x="4132" y="13656"/>
                  </a:lnTo>
                  <a:lnTo>
                    <a:pt x="2016" y="13556"/>
                  </a:lnTo>
                  <a:lnTo>
                    <a:pt x="655" y="13656"/>
                  </a:lnTo>
                  <a:close/>
                </a:path>
              </a:pathLst>
            </a:custGeom>
            <a:solidFill>
              <a:srgbClr val="FAAFCD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42" name="Oval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 flipH="1">
            <a:off x="4845051" y="1952626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 flipH="1">
            <a:off x="4446589" y="1768476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4" name="McK Footnote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646238" y="6705601"/>
            <a:ext cx="8699500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marL="574675" indent="-574675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27050" algn="r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27050" algn="r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27050" algn="r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27050" algn="r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800">
                <a:solidFill>
                  <a:srgbClr val="000000"/>
                </a:solidFill>
                <a:latin typeface="Arial" panose="020B0604020202020204" pitchFamily="34" charset="0"/>
              </a:rPr>
              <a:t>	*</a:t>
            </a:r>
          </a:p>
        </p:txBody>
      </p:sp>
      <p:sp>
        <p:nvSpPr>
          <p:cNvPr id="14345" name="Oval 1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356100" y="2201863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6" name="Oval 17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330700" y="22637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7" name="Oval 18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537075" y="1844675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8" name="Oval 19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4926013" y="2025650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49" name="Oval 2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4497389" y="2336800"/>
            <a:ext cx="46037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0" name="Oval 21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532189" y="3073400"/>
            <a:ext cx="46037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1" name="Oval 2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3578225" y="3176588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2" name="Oval 2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4394200" y="3462339"/>
            <a:ext cx="46038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3" name="Oval 24"/>
          <p:cNvSpPr>
            <a:spLocks noChangeArrowheads="1"/>
          </p:cNvSpPr>
          <p:nvPr>
            <p:custDataLst>
              <p:tags r:id="rId15"/>
            </p:custDataLst>
          </p:nvPr>
        </p:nvSpPr>
        <p:spPr bwMode="gray">
          <a:xfrm>
            <a:off x="4418014" y="3516314"/>
            <a:ext cx="46037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4" name="Oval 25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4618038" y="4522788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5" name="Oval 26"/>
          <p:cNvSpPr>
            <a:spLocks noChangeArrowheads="1"/>
          </p:cNvSpPr>
          <p:nvPr>
            <p:custDataLst>
              <p:tags r:id="rId17"/>
            </p:custDataLst>
          </p:nvPr>
        </p:nvSpPr>
        <p:spPr bwMode="gray">
          <a:xfrm>
            <a:off x="4889500" y="3414713"/>
            <a:ext cx="46038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800">
              <a:latin typeface="Arial" panose="020B0604020202020204" pitchFamily="34" charset="0"/>
            </a:endParaRPr>
          </a:p>
        </p:txBody>
      </p:sp>
      <p:sp>
        <p:nvSpPr>
          <p:cNvPr id="14356" name="Oval 27"/>
          <p:cNvSpPr>
            <a:spLocks noChangeArrowheads="1"/>
          </p:cNvSpPr>
          <p:nvPr>
            <p:custDataLst>
              <p:tags r:id="rId18"/>
            </p:custDataLst>
          </p:nvPr>
        </p:nvSpPr>
        <p:spPr bwMode="gray">
          <a:xfrm>
            <a:off x="5722938" y="2136775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7" name="Oval 28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4400550" y="2965450"/>
            <a:ext cx="46038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8" name="Oval 29"/>
          <p:cNvSpPr>
            <a:spLocks noChangeArrowheads="1"/>
          </p:cNvSpPr>
          <p:nvPr>
            <p:custDataLst>
              <p:tags r:id="rId20"/>
            </p:custDataLst>
          </p:nvPr>
        </p:nvSpPr>
        <p:spPr bwMode="gray">
          <a:xfrm>
            <a:off x="6261100" y="1878013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59" name="Oval 30"/>
          <p:cNvSpPr>
            <a:spLocks noChangeArrowheads="1"/>
          </p:cNvSpPr>
          <p:nvPr>
            <p:custDataLst>
              <p:tags r:id="rId21"/>
            </p:custDataLst>
          </p:nvPr>
        </p:nvSpPr>
        <p:spPr bwMode="gray">
          <a:xfrm>
            <a:off x="6507163" y="1320800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0" name="Oval 31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6610350" y="2259014"/>
            <a:ext cx="46038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1" name="Oval 32"/>
          <p:cNvSpPr>
            <a:spLocks noChangeArrowheads="1"/>
          </p:cNvSpPr>
          <p:nvPr>
            <p:custDataLst>
              <p:tags r:id="rId23"/>
            </p:custDataLst>
          </p:nvPr>
        </p:nvSpPr>
        <p:spPr bwMode="gray">
          <a:xfrm>
            <a:off x="6532564" y="2349500"/>
            <a:ext cx="46037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2" name="Oval 33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7419975" y="2324100"/>
            <a:ext cx="46038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3" name="Oval 34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7516814" y="2363788"/>
            <a:ext cx="46037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4" name="Oval 35"/>
          <p:cNvSpPr>
            <a:spLocks noChangeArrowheads="1"/>
          </p:cNvSpPr>
          <p:nvPr>
            <p:custDataLst>
              <p:tags r:id="rId26"/>
            </p:custDataLst>
          </p:nvPr>
        </p:nvSpPr>
        <p:spPr bwMode="gray">
          <a:xfrm>
            <a:off x="5800725" y="3179763"/>
            <a:ext cx="44450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5" name="Oval 36"/>
          <p:cNvSpPr>
            <a:spLocks noChangeArrowheads="1"/>
          </p:cNvSpPr>
          <p:nvPr>
            <p:custDataLst>
              <p:tags r:id="rId27"/>
            </p:custDataLst>
          </p:nvPr>
        </p:nvSpPr>
        <p:spPr bwMode="gray">
          <a:xfrm>
            <a:off x="6578600" y="3121025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6" name="Oval 37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6500813" y="3671889"/>
            <a:ext cx="44450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7" name="Oval 38"/>
          <p:cNvSpPr>
            <a:spLocks noChangeArrowheads="1"/>
          </p:cNvSpPr>
          <p:nvPr>
            <p:custDataLst>
              <p:tags r:id="rId29"/>
            </p:custDataLst>
          </p:nvPr>
        </p:nvSpPr>
        <p:spPr bwMode="gray">
          <a:xfrm>
            <a:off x="6324600" y="3859214"/>
            <a:ext cx="46038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8" name="Oval 39"/>
          <p:cNvSpPr>
            <a:spLocks noChangeArrowheads="1"/>
          </p:cNvSpPr>
          <p:nvPr>
            <p:custDataLst>
              <p:tags r:id="rId30"/>
            </p:custDataLst>
          </p:nvPr>
        </p:nvSpPr>
        <p:spPr bwMode="gray">
          <a:xfrm>
            <a:off x="7213600" y="3438525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69" name="Oval 40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8035925" y="3463925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0" name="Oval 41"/>
          <p:cNvSpPr>
            <a:spLocks noChangeArrowheads="1"/>
          </p:cNvSpPr>
          <p:nvPr>
            <p:custDataLst>
              <p:tags r:id="rId32"/>
            </p:custDataLst>
          </p:nvPr>
        </p:nvSpPr>
        <p:spPr bwMode="gray">
          <a:xfrm>
            <a:off x="7880350" y="3697289"/>
            <a:ext cx="46038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1" name="Oval 42"/>
          <p:cNvSpPr>
            <a:spLocks noChangeArrowheads="1"/>
          </p:cNvSpPr>
          <p:nvPr>
            <p:custDataLst>
              <p:tags r:id="rId33"/>
            </p:custDataLst>
          </p:nvPr>
        </p:nvSpPr>
        <p:spPr bwMode="gray">
          <a:xfrm>
            <a:off x="6791325" y="5278439"/>
            <a:ext cx="46038" cy="460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2" name="Oval 43"/>
          <p:cNvSpPr>
            <a:spLocks noChangeArrowheads="1"/>
          </p:cNvSpPr>
          <p:nvPr>
            <p:custDataLst>
              <p:tags r:id="rId34"/>
            </p:custDataLst>
          </p:nvPr>
        </p:nvSpPr>
        <p:spPr bwMode="gray">
          <a:xfrm>
            <a:off x="7789863" y="5381625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3" name="Oval 44"/>
          <p:cNvSpPr>
            <a:spLocks noChangeArrowheads="1"/>
          </p:cNvSpPr>
          <p:nvPr>
            <p:custDataLst>
              <p:tags r:id="rId35"/>
            </p:custDataLst>
          </p:nvPr>
        </p:nvSpPr>
        <p:spPr bwMode="gray">
          <a:xfrm>
            <a:off x="7731125" y="5635625"/>
            <a:ext cx="46038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4" name="Oval 45"/>
          <p:cNvSpPr>
            <a:spLocks noChangeArrowheads="1"/>
          </p:cNvSpPr>
          <p:nvPr>
            <p:custDataLst>
              <p:tags r:id="rId36"/>
            </p:custDataLst>
          </p:nvPr>
        </p:nvSpPr>
        <p:spPr bwMode="gray">
          <a:xfrm>
            <a:off x="7316788" y="6165850"/>
            <a:ext cx="44450" cy="460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5" name="Oval 46"/>
          <p:cNvSpPr>
            <a:spLocks noChangeArrowheads="1"/>
          </p:cNvSpPr>
          <p:nvPr>
            <p:custDataLst>
              <p:tags r:id="rId37"/>
            </p:custDataLst>
          </p:nvPr>
        </p:nvSpPr>
        <p:spPr bwMode="gray">
          <a:xfrm>
            <a:off x="3827464" y="4354513"/>
            <a:ext cx="46037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76" name="Oval 47"/>
          <p:cNvSpPr>
            <a:spLocks noChangeArrowheads="1"/>
          </p:cNvSpPr>
          <p:nvPr>
            <p:custDataLst>
              <p:tags r:id="rId38"/>
            </p:custDataLst>
          </p:nvPr>
        </p:nvSpPr>
        <p:spPr bwMode="gray">
          <a:xfrm flipH="1">
            <a:off x="3435351" y="2166938"/>
            <a:ext cx="201613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77" name="Oval 48"/>
          <p:cNvSpPr>
            <a:spLocks noChangeArrowheads="1"/>
          </p:cNvSpPr>
          <p:nvPr>
            <p:custDataLst>
              <p:tags r:id="rId39"/>
            </p:custDataLst>
          </p:nvPr>
        </p:nvSpPr>
        <p:spPr bwMode="gray">
          <a:xfrm flipH="1">
            <a:off x="4203701" y="2225676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78" name="Oval 49"/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 flipH="1">
            <a:off x="4251326" y="2089151"/>
            <a:ext cx="201613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79" name="Oval 50"/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 flipH="1">
            <a:off x="4406901" y="2341563"/>
            <a:ext cx="201613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0" name="Oval 51"/>
          <p:cNvSpPr>
            <a:spLocks noChangeArrowheads="1"/>
          </p:cNvSpPr>
          <p:nvPr>
            <p:custDataLst>
              <p:tags r:id="rId42"/>
            </p:custDataLst>
          </p:nvPr>
        </p:nvSpPr>
        <p:spPr bwMode="gray">
          <a:xfrm>
            <a:off x="6299200" y="2460625"/>
            <a:ext cx="46038" cy="444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14381" name="Oval 52"/>
          <p:cNvSpPr>
            <a:spLocks noChangeArrowheads="1"/>
          </p:cNvSpPr>
          <p:nvPr>
            <p:custDataLst>
              <p:tags r:id="rId43"/>
            </p:custDataLst>
          </p:nvPr>
        </p:nvSpPr>
        <p:spPr bwMode="gray">
          <a:xfrm flipH="1">
            <a:off x="4446589" y="1749426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382" name="Oval 53"/>
          <p:cNvSpPr>
            <a:spLocks noChangeArrowheads="1"/>
          </p:cNvSpPr>
          <p:nvPr>
            <p:custDataLst>
              <p:tags r:id="rId44"/>
            </p:custDataLst>
          </p:nvPr>
        </p:nvSpPr>
        <p:spPr bwMode="gray">
          <a:xfrm flipH="1">
            <a:off x="4835526" y="1943101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4383" name="Oval 61"/>
          <p:cNvSpPr>
            <a:spLocks noChangeArrowheads="1"/>
          </p:cNvSpPr>
          <p:nvPr>
            <p:custDataLst>
              <p:tags r:id="rId45"/>
            </p:custDataLst>
          </p:nvPr>
        </p:nvSpPr>
        <p:spPr bwMode="gray">
          <a:xfrm flipH="1">
            <a:off x="3411539" y="2954338"/>
            <a:ext cx="200025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4" name="Oval 62"/>
          <p:cNvSpPr>
            <a:spLocks noChangeArrowheads="1"/>
          </p:cNvSpPr>
          <p:nvPr>
            <p:custDataLst>
              <p:tags r:id="rId46"/>
            </p:custDataLst>
          </p:nvPr>
        </p:nvSpPr>
        <p:spPr bwMode="gray">
          <a:xfrm flipH="1">
            <a:off x="3497264" y="3101976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5" name="Oval 63"/>
          <p:cNvSpPr>
            <a:spLocks noChangeArrowheads="1"/>
          </p:cNvSpPr>
          <p:nvPr>
            <p:custDataLst>
              <p:tags r:id="rId47"/>
            </p:custDataLst>
          </p:nvPr>
        </p:nvSpPr>
        <p:spPr bwMode="gray">
          <a:xfrm flipH="1">
            <a:off x="4314826" y="2887663"/>
            <a:ext cx="201613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6" name="Oval 64"/>
          <p:cNvSpPr>
            <a:spLocks noChangeArrowheads="1"/>
          </p:cNvSpPr>
          <p:nvPr>
            <p:custDataLst>
              <p:tags r:id="rId48"/>
            </p:custDataLst>
          </p:nvPr>
        </p:nvSpPr>
        <p:spPr bwMode="gray">
          <a:xfrm flipH="1">
            <a:off x="5245101" y="2625726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7" name="Oval 84"/>
          <p:cNvSpPr>
            <a:spLocks noChangeArrowheads="1"/>
          </p:cNvSpPr>
          <p:nvPr>
            <p:custDataLst>
              <p:tags r:id="rId49"/>
            </p:custDataLst>
          </p:nvPr>
        </p:nvSpPr>
        <p:spPr bwMode="gray">
          <a:xfrm flipH="1">
            <a:off x="4375151" y="3479801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11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8" name="Oval 85"/>
          <p:cNvSpPr>
            <a:spLocks noChangeArrowheads="1"/>
          </p:cNvSpPr>
          <p:nvPr>
            <p:custDataLst>
              <p:tags r:id="rId50"/>
            </p:custDataLst>
          </p:nvPr>
        </p:nvSpPr>
        <p:spPr bwMode="gray">
          <a:xfrm flipH="1">
            <a:off x="4316413" y="3357563"/>
            <a:ext cx="201612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12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89" name="Oval 86"/>
          <p:cNvSpPr>
            <a:spLocks noChangeArrowheads="1"/>
          </p:cNvSpPr>
          <p:nvPr>
            <p:custDataLst>
              <p:tags r:id="rId51"/>
            </p:custDataLst>
          </p:nvPr>
        </p:nvSpPr>
        <p:spPr bwMode="gray">
          <a:xfrm flipH="1">
            <a:off x="4652963" y="3611563"/>
            <a:ext cx="201612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0" name="Oval 87"/>
          <p:cNvSpPr>
            <a:spLocks noChangeArrowheads="1"/>
          </p:cNvSpPr>
          <p:nvPr>
            <p:custDataLst>
              <p:tags r:id="rId52"/>
            </p:custDataLst>
          </p:nvPr>
        </p:nvSpPr>
        <p:spPr bwMode="gray">
          <a:xfrm flipH="1">
            <a:off x="4829176" y="3271838"/>
            <a:ext cx="200025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13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1" name="Oval 88"/>
          <p:cNvSpPr>
            <a:spLocks noChangeArrowheads="1"/>
          </p:cNvSpPr>
          <p:nvPr>
            <p:custDataLst>
              <p:tags r:id="rId53"/>
            </p:custDataLst>
          </p:nvPr>
        </p:nvSpPr>
        <p:spPr bwMode="gray">
          <a:xfrm flipH="1">
            <a:off x="4829176" y="3670301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16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2" name="Oval 89"/>
          <p:cNvSpPr>
            <a:spLocks noChangeArrowheads="1"/>
          </p:cNvSpPr>
          <p:nvPr>
            <p:custDataLst>
              <p:tags r:id="rId54"/>
            </p:custDataLst>
          </p:nvPr>
        </p:nvSpPr>
        <p:spPr bwMode="gray">
          <a:xfrm flipH="1">
            <a:off x="5767388" y="3090864"/>
            <a:ext cx="201612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14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3" name="Oval 101"/>
          <p:cNvSpPr>
            <a:spLocks noChangeArrowheads="1"/>
          </p:cNvSpPr>
          <p:nvPr>
            <p:custDataLst>
              <p:tags r:id="rId55"/>
            </p:custDataLst>
          </p:nvPr>
        </p:nvSpPr>
        <p:spPr bwMode="gray">
          <a:xfrm flipH="1">
            <a:off x="3724276" y="4271964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17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4" name="Oval 102"/>
          <p:cNvSpPr>
            <a:spLocks noChangeArrowheads="1"/>
          </p:cNvSpPr>
          <p:nvPr>
            <p:custDataLst>
              <p:tags r:id="rId56"/>
            </p:custDataLst>
          </p:nvPr>
        </p:nvSpPr>
        <p:spPr bwMode="gray">
          <a:xfrm flipH="1">
            <a:off x="4524376" y="4449764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18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5" name="Oval 115"/>
          <p:cNvSpPr>
            <a:spLocks noChangeArrowheads="1"/>
          </p:cNvSpPr>
          <p:nvPr>
            <p:custDataLst>
              <p:tags r:id="rId57"/>
            </p:custDataLst>
          </p:nvPr>
        </p:nvSpPr>
        <p:spPr bwMode="gray">
          <a:xfrm flipH="1">
            <a:off x="5688013" y="2024063"/>
            <a:ext cx="201612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19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6" name="Oval 116"/>
          <p:cNvSpPr>
            <a:spLocks noChangeArrowheads="1"/>
          </p:cNvSpPr>
          <p:nvPr>
            <p:custDataLst>
              <p:tags r:id="rId58"/>
            </p:custDataLst>
          </p:nvPr>
        </p:nvSpPr>
        <p:spPr bwMode="gray">
          <a:xfrm flipH="1">
            <a:off x="6211889" y="2454276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24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7" name="Oval 117"/>
          <p:cNvSpPr>
            <a:spLocks noChangeArrowheads="1"/>
          </p:cNvSpPr>
          <p:nvPr>
            <p:custDataLst>
              <p:tags r:id="rId59"/>
            </p:custDataLst>
          </p:nvPr>
        </p:nvSpPr>
        <p:spPr bwMode="gray">
          <a:xfrm flipH="1">
            <a:off x="6438901" y="2227264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21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98" name="Oval 118"/>
          <p:cNvSpPr>
            <a:spLocks noChangeArrowheads="1"/>
          </p:cNvSpPr>
          <p:nvPr>
            <p:custDataLst>
              <p:tags r:id="rId60"/>
            </p:custDataLst>
          </p:nvPr>
        </p:nvSpPr>
        <p:spPr bwMode="gray">
          <a:xfrm flipH="1">
            <a:off x="6559551" y="2138364"/>
            <a:ext cx="201613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22</a:t>
            </a:r>
          </a:p>
        </p:txBody>
      </p:sp>
      <p:sp>
        <p:nvSpPr>
          <p:cNvPr id="14399" name="Oval 119"/>
          <p:cNvSpPr>
            <a:spLocks noChangeArrowheads="1"/>
          </p:cNvSpPr>
          <p:nvPr>
            <p:custDataLst>
              <p:tags r:id="rId61"/>
            </p:custDataLst>
          </p:nvPr>
        </p:nvSpPr>
        <p:spPr bwMode="gray">
          <a:xfrm flipH="1">
            <a:off x="6178551" y="1804989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14400" name="Oval 120"/>
          <p:cNvSpPr>
            <a:spLocks noChangeArrowheads="1"/>
          </p:cNvSpPr>
          <p:nvPr>
            <p:custDataLst>
              <p:tags r:id="rId62"/>
            </p:custDataLst>
          </p:nvPr>
        </p:nvSpPr>
        <p:spPr bwMode="gray">
          <a:xfrm flipH="1">
            <a:off x="6419851" y="1235076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23</a:t>
            </a:r>
          </a:p>
        </p:txBody>
      </p:sp>
      <p:sp>
        <p:nvSpPr>
          <p:cNvPr id="14401" name="Oval 131"/>
          <p:cNvSpPr>
            <a:spLocks noChangeArrowheads="1"/>
          </p:cNvSpPr>
          <p:nvPr>
            <p:custDataLst>
              <p:tags r:id="rId63"/>
            </p:custDataLst>
          </p:nvPr>
        </p:nvSpPr>
        <p:spPr bwMode="gray">
          <a:xfrm flipH="1">
            <a:off x="6507164" y="3078164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25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2" name="Oval 132"/>
          <p:cNvSpPr>
            <a:spLocks noChangeArrowheads="1"/>
          </p:cNvSpPr>
          <p:nvPr>
            <p:custDataLst>
              <p:tags r:id="rId64"/>
            </p:custDataLst>
          </p:nvPr>
        </p:nvSpPr>
        <p:spPr bwMode="gray">
          <a:xfrm flipH="1">
            <a:off x="7361238" y="2203451"/>
            <a:ext cx="201612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26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3" name="Oval 133"/>
          <p:cNvSpPr>
            <a:spLocks noChangeArrowheads="1"/>
          </p:cNvSpPr>
          <p:nvPr>
            <p:custDataLst>
              <p:tags r:id="rId65"/>
            </p:custDataLst>
          </p:nvPr>
        </p:nvSpPr>
        <p:spPr bwMode="gray">
          <a:xfrm flipH="1">
            <a:off x="7516813" y="2290764"/>
            <a:ext cx="201612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27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4" name="Oval 134"/>
          <p:cNvSpPr>
            <a:spLocks noChangeArrowheads="1"/>
          </p:cNvSpPr>
          <p:nvPr>
            <p:custDataLst>
              <p:tags r:id="rId66"/>
            </p:custDataLst>
          </p:nvPr>
        </p:nvSpPr>
        <p:spPr bwMode="gray">
          <a:xfrm flipH="1">
            <a:off x="6189664" y="3781426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28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5" name="Oval 135"/>
          <p:cNvSpPr>
            <a:spLocks noChangeArrowheads="1"/>
          </p:cNvSpPr>
          <p:nvPr>
            <p:custDataLst>
              <p:tags r:id="rId67"/>
            </p:custDataLst>
          </p:nvPr>
        </p:nvSpPr>
        <p:spPr bwMode="gray">
          <a:xfrm flipH="1">
            <a:off x="6461126" y="3606801"/>
            <a:ext cx="201613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29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6" name="Oval 136"/>
          <p:cNvSpPr>
            <a:spLocks noChangeArrowheads="1"/>
          </p:cNvSpPr>
          <p:nvPr>
            <p:custDataLst>
              <p:tags r:id="rId68"/>
            </p:custDataLst>
          </p:nvPr>
        </p:nvSpPr>
        <p:spPr bwMode="gray">
          <a:xfrm flipH="1">
            <a:off x="7083426" y="3354388"/>
            <a:ext cx="200025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30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7" name="Oval 137"/>
          <p:cNvSpPr>
            <a:spLocks noChangeArrowheads="1"/>
          </p:cNvSpPr>
          <p:nvPr>
            <p:custDataLst>
              <p:tags r:id="rId69"/>
            </p:custDataLst>
          </p:nvPr>
        </p:nvSpPr>
        <p:spPr bwMode="gray">
          <a:xfrm flipH="1">
            <a:off x="7861301" y="3625851"/>
            <a:ext cx="200025" cy="20161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31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8" name="Oval 138"/>
          <p:cNvSpPr>
            <a:spLocks noChangeArrowheads="1"/>
          </p:cNvSpPr>
          <p:nvPr>
            <p:custDataLst>
              <p:tags r:id="rId70"/>
            </p:custDataLst>
          </p:nvPr>
        </p:nvSpPr>
        <p:spPr bwMode="gray">
          <a:xfrm flipH="1">
            <a:off x="7929564" y="3382963"/>
            <a:ext cx="200025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32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09" name="Oval 163"/>
          <p:cNvSpPr>
            <a:spLocks noChangeArrowheads="1"/>
          </p:cNvSpPr>
          <p:nvPr>
            <p:custDataLst>
              <p:tags r:id="rId71"/>
            </p:custDataLst>
          </p:nvPr>
        </p:nvSpPr>
        <p:spPr bwMode="gray">
          <a:xfrm flipH="1">
            <a:off x="6665914" y="5224464"/>
            <a:ext cx="200025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33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10" name="Oval 164"/>
          <p:cNvSpPr>
            <a:spLocks noChangeArrowheads="1"/>
          </p:cNvSpPr>
          <p:nvPr>
            <p:custDataLst>
              <p:tags r:id="rId72"/>
            </p:custDataLst>
          </p:nvPr>
        </p:nvSpPr>
        <p:spPr bwMode="gray">
          <a:xfrm flipH="1">
            <a:off x="7170738" y="6097588"/>
            <a:ext cx="201612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34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11" name="Oval 165"/>
          <p:cNvSpPr>
            <a:spLocks noChangeArrowheads="1"/>
          </p:cNvSpPr>
          <p:nvPr>
            <p:custDataLst>
              <p:tags r:id="rId73"/>
            </p:custDataLst>
          </p:nvPr>
        </p:nvSpPr>
        <p:spPr bwMode="gray">
          <a:xfrm flipH="1">
            <a:off x="7604126" y="5561014"/>
            <a:ext cx="201613" cy="200025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35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12" name="Oval 166"/>
          <p:cNvSpPr>
            <a:spLocks noChangeArrowheads="1"/>
          </p:cNvSpPr>
          <p:nvPr>
            <p:custDataLst>
              <p:tags r:id="rId74"/>
            </p:custDataLst>
          </p:nvPr>
        </p:nvSpPr>
        <p:spPr bwMode="gray">
          <a:xfrm flipH="1">
            <a:off x="7656513" y="5287963"/>
            <a:ext cx="201612" cy="20161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3296" tIns="46648" rIns="93296" bIns="46648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</a:rPr>
              <a:t>36</a:t>
            </a:r>
            <a:endParaRPr lang="en-US" altLang="en-US" sz="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413" name="Rectangle 180"/>
          <p:cNvSpPr>
            <a:spLocks noChangeArrowheads="1"/>
          </p:cNvSpPr>
          <p:nvPr>
            <p:custDataLst>
              <p:tags r:id="rId75"/>
            </p:custDataLst>
          </p:nvPr>
        </p:nvSpPr>
        <p:spPr bwMode="gray">
          <a:xfrm>
            <a:off x="4445001" y="4187825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Pop:</a:t>
            </a:r>
            <a:r>
              <a:rPr lang="en-US" altLang="en-US" sz="1000">
                <a:latin typeface="Arial" panose="020B0604020202020204" pitchFamily="34" charset="0"/>
              </a:rPr>
              <a:t> </a:t>
            </a:r>
            <a:r>
              <a:rPr lang="en-US" altLang="en-US" sz="1000" b="1">
                <a:latin typeface="Arial" panose="020B0604020202020204" pitchFamily="34" charset="0"/>
              </a:rPr>
              <a:t>28,956</a:t>
            </a:r>
          </a:p>
        </p:txBody>
      </p:sp>
      <p:sp>
        <p:nvSpPr>
          <p:cNvPr id="14414" name="Rectangle 181"/>
          <p:cNvSpPr>
            <a:spLocks noChangeArrowheads="1"/>
          </p:cNvSpPr>
          <p:nvPr>
            <p:custDataLst>
              <p:tags r:id="rId76"/>
            </p:custDataLst>
          </p:nvPr>
        </p:nvSpPr>
        <p:spPr bwMode="gray">
          <a:xfrm>
            <a:off x="5200651" y="3398838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Pop: 23,868</a:t>
            </a:r>
          </a:p>
        </p:txBody>
      </p:sp>
      <p:sp>
        <p:nvSpPr>
          <p:cNvPr id="14415" name="Rectangle 182"/>
          <p:cNvSpPr>
            <a:spLocks noChangeArrowheads="1"/>
          </p:cNvSpPr>
          <p:nvPr>
            <p:custDataLst>
              <p:tags r:id="rId77"/>
            </p:custDataLst>
          </p:nvPr>
        </p:nvSpPr>
        <p:spPr bwMode="gray">
          <a:xfrm>
            <a:off x="4700589" y="1782763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Pop: 38,529</a:t>
            </a:r>
          </a:p>
        </p:txBody>
      </p:sp>
      <p:sp>
        <p:nvSpPr>
          <p:cNvPr id="14416" name="Rectangle 183"/>
          <p:cNvSpPr>
            <a:spLocks noChangeArrowheads="1"/>
          </p:cNvSpPr>
          <p:nvPr>
            <p:custDataLst>
              <p:tags r:id="rId78"/>
            </p:custDataLst>
          </p:nvPr>
        </p:nvSpPr>
        <p:spPr bwMode="gray">
          <a:xfrm>
            <a:off x="4414839" y="2586038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Pop: 33,948</a:t>
            </a:r>
          </a:p>
        </p:txBody>
      </p:sp>
      <p:graphicFrame>
        <p:nvGraphicFramePr>
          <p:cNvPr id="14417" name="Rectangle 184" hidden="1"/>
          <p:cNvGraphicFramePr>
            <a:graphicFrameLocks/>
          </p:cNvGraphicFramePr>
          <p:nvPr>
            <p:custDataLst>
              <p:tags r:id="rId79"/>
            </p:custDataLst>
          </p:nvPr>
        </p:nvGraphicFramePr>
        <p:xfrm>
          <a:off x="1524001" y="1"/>
          <a:ext cx="161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r:id="rId93" imgW="0" imgH="0" progId="TCLayout.ActiveDocument.1">
                  <p:embed/>
                </p:oleObj>
              </mc:Choice>
              <mc:Fallback>
                <p:oleObj r:id="rId93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524001" y="1"/>
                        <a:ext cx="161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18" name="Rectangle 185" hidden="1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1524001" y="1"/>
            <a:ext cx="161925" cy="161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6197" tIns="0" rIns="16197" bIns="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anose="020B0604020202020204" pitchFamily="34" charset="0"/>
              </a:rPr>
              <a:t>53</a:t>
            </a:r>
          </a:p>
        </p:txBody>
      </p:sp>
      <p:sp>
        <p:nvSpPr>
          <p:cNvPr id="14419" name="Rectangle 187"/>
          <p:cNvSpPr>
            <a:spLocks noChangeArrowheads="1"/>
          </p:cNvSpPr>
          <p:nvPr>
            <p:custDataLst>
              <p:tags r:id="rId81"/>
            </p:custDataLst>
          </p:nvPr>
        </p:nvSpPr>
        <p:spPr bwMode="gray">
          <a:xfrm>
            <a:off x="6088064" y="1519238"/>
            <a:ext cx="70852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2"/>
              </a:buClr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Pop: 25,549</a:t>
            </a:r>
          </a:p>
        </p:txBody>
      </p:sp>
      <p:cxnSp>
        <p:nvCxnSpPr>
          <p:cNvPr id="177" name="Straight Connector 176"/>
          <p:cNvCxnSpPr>
            <a:endCxn id="14409" idx="2"/>
          </p:cNvCxnSpPr>
          <p:nvPr/>
        </p:nvCxnSpPr>
        <p:spPr>
          <a:xfrm flipH="1">
            <a:off x="6865939" y="5084763"/>
            <a:ext cx="454025" cy="2397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14410" idx="0"/>
          </p:cNvCxnSpPr>
          <p:nvPr/>
        </p:nvCxnSpPr>
        <p:spPr>
          <a:xfrm>
            <a:off x="7248526" y="5157788"/>
            <a:ext cx="23813" cy="939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4412" idx="7"/>
          </p:cNvCxnSpPr>
          <p:nvPr/>
        </p:nvCxnSpPr>
        <p:spPr>
          <a:xfrm flipH="1" flipV="1">
            <a:off x="7248525" y="5084763"/>
            <a:ext cx="438150" cy="2333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4411" idx="7"/>
          </p:cNvCxnSpPr>
          <p:nvPr/>
        </p:nvCxnSpPr>
        <p:spPr>
          <a:xfrm flipH="1" flipV="1">
            <a:off x="7248526" y="5084764"/>
            <a:ext cx="385763" cy="5048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14402" idx="5"/>
          </p:cNvCxnSpPr>
          <p:nvPr/>
        </p:nvCxnSpPr>
        <p:spPr>
          <a:xfrm flipH="1">
            <a:off x="6959600" y="2374900"/>
            <a:ext cx="431800" cy="2619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>
            <a:off x="6959601" y="2501900"/>
            <a:ext cx="606425" cy="1349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6672263" y="2636838"/>
            <a:ext cx="252412" cy="4318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4396" idx="2"/>
          </p:cNvCxnSpPr>
          <p:nvPr/>
        </p:nvCxnSpPr>
        <p:spPr>
          <a:xfrm>
            <a:off x="6411913" y="2554288"/>
            <a:ext cx="476250" cy="82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endCxn id="14406" idx="3"/>
          </p:cNvCxnSpPr>
          <p:nvPr/>
        </p:nvCxnSpPr>
        <p:spPr>
          <a:xfrm flipV="1">
            <a:off x="7248525" y="3525838"/>
            <a:ext cx="6350" cy="190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endCxn id="14405" idx="2"/>
          </p:cNvCxnSpPr>
          <p:nvPr/>
        </p:nvCxnSpPr>
        <p:spPr>
          <a:xfrm flipH="1" flipV="1">
            <a:off x="6662739" y="3708400"/>
            <a:ext cx="657225" cy="79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220" idx="0"/>
          </p:cNvCxnSpPr>
          <p:nvPr/>
        </p:nvCxnSpPr>
        <p:spPr>
          <a:xfrm flipH="1">
            <a:off x="6383339" y="3716339"/>
            <a:ext cx="866775" cy="1682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4408" idx="6"/>
          </p:cNvCxnSpPr>
          <p:nvPr/>
        </p:nvCxnSpPr>
        <p:spPr>
          <a:xfrm flipH="1">
            <a:off x="7248525" y="3484563"/>
            <a:ext cx="681038" cy="1841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4407" idx="6"/>
          </p:cNvCxnSpPr>
          <p:nvPr/>
        </p:nvCxnSpPr>
        <p:spPr>
          <a:xfrm flipH="1">
            <a:off x="7248526" y="3727450"/>
            <a:ext cx="612775" cy="127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/>
          <p:cNvSpPr/>
          <p:nvPr/>
        </p:nvSpPr>
        <p:spPr>
          <a:xfrm>
            <a:off x="6960096" y="4725145"/>
            <a:ext cx="576064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N8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6960097" y="3717033"/>
            <a:ext cx="57900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N7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6816081" y="2636913"/>
            <a:ext cx="57900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N6</a:t>
            </a:r>
          </a:p>
        </p:txBody>
      </p:sp>
      <p:sp>
        <p:nvSpPr>
          <p:cNvPr id="224" name="Title 1"/>
          <p:cNvSpPr txBox="1">
            <a:spLocks/>
          </p:cNvSpPr>
          <p:nvPr/>
        </p:nvSpPr>
        <p:spPr bwMode="auto">
          <a:xfrm>
            <a:off x="1524000" y="1"/>
            <a:ext cx="914400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60000" lnSpcReduction="20000"/>
          </a:bodyPr>
          <a:lstStyle/>
          <a:p>
            <a:pPr>
              <a:defRPr/>
            </a:pPr>
            <a:r>
              <a:rPr lang="en-GB" sz="7600" dirty="0">
                <a:solidFill>
                  <a:srgbClr val="0070C0"/>
                </a:solidFill>
                <a:latin typeface="Arial Black" pitchFamily="34" charset="0"/>
                <a:ea typeface="+mj-ea"/>
                <a:cs typeface="+mj-cs"/>
              </a:rPr>
              <a:t>Neighbourhood Networks </a:t>
            </a:r>
            <a:r>
              <a:rPr lang="en-GB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  <a:t/>
            </a:r>
            <a:br>
              <a:rPr lang="en-GB" sz="6000" dirty="0">
                <a:solidFill>
                  <a:schemeClr val="tx2">
                    <a:lumMod val="75000"/>
                    <a:lumOff val="25000"/>
                  </a:schemeClr>
                </a:solidFill>
                <a:latin typeface="Arial Black" pitchFamily="34" charset="0"/>
                <a:ea typeface="+mj-ea"/>
                <a:cs typeface="+mj-cs"/>
              </a:rPr>
            </a:b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4437" name="Picture 6" descr="CEG2_col (2)"/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5516564"/>
            <a:ext cx="143986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57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323" y="721755"/>
            <a:ext cx="8421433" cy="585036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4405750">
            <a:off x="9165398" y="438050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 rot="4016829">
            <a:off x="9336103" y="3438721"/>
            <a:ext cx="484632" cy="898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5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65" y="313588"/>
            <a:ext cx="11548668" cy="553998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 learning health system </a:t>
            </a:r>
            <a:endParaRPr lang="en-GB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06071766"/>
              </p:ext>
            </p:extLst>
          </p:nvPr>
        </p:nvGraphicFramePr>
        <p:xfrm>
          <a:off x="321665" y="1346147"/>
          <a:ext cx="115361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85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65" y="313588"/>
            <a:ext cx="11548668" cy="553998"/>
          </a:xfrm>
        </p:spPr>
        <p:txBody>
          <a:bodyPr>
            <a:no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CCG Resource</a:t>
            </a:r>
            <a:endParaRPr lang="en-GB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984478"/>
              </p:ext>
            </p:extLst>
          </p:nvPr>
        </p:nvGraphicFramePr>
        <p:xfrm>
          <a:off x="152400" y="1240971"/>
          <a:ext cx="6553200" cy="5238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664"/>
                <a:gridCol w="1572768"/>
                <a:gridCol w="1572768"/>
              </a:tblGrid>
              <a:tr h="1290456"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Re</a:t>
                      </a:r>
                      <a:r>
                        <a:rPr lang="en-GB" sz="2000" spc="5" dirty="0">
                          <a:effectLst/>
                        </a:rPr>
                        <a:t>s</a:t>
                      </a:r>
                      <a:r>
                        <a:rPr lang="en-GB" sz="2000" dirty="0">
                          <a:effectLst/>
                        </a:rPr>
                        <a:t>ou</a:t>
                      </a:r>
                      <a:r>
                        <a:rPr lang="en-GB" sz="2000" spc="5" dirty="0">
                          <a:effectLst/>
                        </a:rPr>
                        <a:t>r</a:t>
                      </a:r>
                      <a:r>
                        <a:rPr lang="en-GB" sz="2000" spc="-5" dirty="0">
                          <a:effectLst/>
                        </a:rPr>
                        <a:t>ce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 marR="182880">
                        <a:spcAft>
                          <a:spcPts val="0"/>
                        </a:spcAft>
                      </a:pPr>
                      <a:r>
                        <a:rPr lang="en-GB" sz="2000" spc="-5">
                          <a:effectLst/>
                        </a:rPr>
                        <a:t>Co</a:t>
                      </a:r>
                      <a:r>
                        <a:rPr lang="en-GB" sz="2000" spc="5">
                          <a:effectLst/>
                        </a:rPr>
                        <a:t>s</a:t>
                      </a:r>
                      <a:r>
                        <a:rPr lang="en-GB" sz="2000">
                          <a:effectLst/>
                        </a:rPr>
                        <a:t>t</a:t>
                      </a:r>
                      <a:r>
                        <a:rPr lang="en-GB" sz="2000" spc="-2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per CCG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 marR="155575">
                        <a:spcAft>
                          <a:spcPts val="0"/>
                        </a:spcAft>
                      </a:pPr>
                      <a:r>
                        <a:rPr lang="en-GB" sz="2000" spc="-10">
                          <a:effectLst/>
                        </a:rPr>
                        <a:t>L</a:t>
                      </a:r>
                      <a:r>
                        <a:rPr lang="en-GB" sz="2000">
                          <a:effectLst/>
                        </a:rPr>
                        <a:t>ondon</a:t>
                      </a:r>
                      <a:r>
                        <a:rPr lang="en-GB" sz="2000" spc="-40">
                          <a:effectLst/>
                        </a:rPr>
                        <a:t> </a:t>
                      </a:r>
                      <a:r>
                        <a:rPr lang="en-GB" sz="2000" spc="-5">
                          <a:effectLst/>
                        </a:rPr>
                        <a:t>co</a:t>
                      </a:r>
                      <a:r>
                        <a:rPr lang="en-GB" sz="2000" spc="5">
                          <a:effectLst/>
                        </a:rPr>
                        <a:t>s</a:t>
                      </a:r>
                      <a:r>
                        <a:rPr lang="en-GB" sz="2000">
                          <a:effectLst/>
                        </a:rPr>
                        <a:t>t </a:t>
                      </a:r>
                      <a:r>
                        <a:rPr lang="en-GB" sz="2000" spc="-5">
                          <a:effectLst/>
                        </a:rPr>
                        <a:t>(</a:t>
                      </a:r>
                      <a:r>
                        <a:rPr lang="en-GB" sz="2000">
                          <a:effectLst/>
                        </a:rPr>
                        <a:t>32</a:t>
                      </a:r>
                      <a:r>
                        <a:rPr lang="en-GB" sz="2000" spc="-5">
                          <a:effectLst/>
                        </a:rPr>
                        <a:t> </a:t>
                      </a:r>
                      <a:r>
                        <a:rPr lang="en-GB" sz="2000">
                          <a:effectLst/>
                        </a:rPr>
                        <a:t>CC</a:t>
                      </a:r>
                      <a:r>
                        <a:rPr lang="en-GB" sz="2000" spc="5">
                          <a:effectLst/>
                        </a:rPr>
                        <a:t>G</a:t>
                      </a:r>
                      <a:r>
                        <a:rPr lang="en-GB" sz="2000">
                          <a:effectLst/>
                        </a:rPr>
                        <a:t>s)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874889"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 dirty="0">
                          <a:effectLst/>
                        </a:rPr>
                        <a:t>CC</a:t>
                      </a:r>
                      <a:r>
                        <a:rPr lang="en-GB" sz="2400" b="1" dirty="0">
                          <a:effectLst/>
                        </a:rPr>
                        <a:t>G</a:t>
                      </a:r>
                      <a:r>
                        <a:rPr lang="en-GB" sz="2400" b="1" spc="10" dirty="0">
                          <a:effectLst/>
                        </a:rPr>
                        <a:t> </a:t>
                      </a:r>
                      <a:r>
                        <a:rPr lang="en-GB" sz="2400" b="1" spc="-10" dirty="0">
                          <a:effectLst/>
                        </a:rPr>
                        <a:t>c</a:t>
                      </a:r>
                      <a:r>
                        <a:rPr lang="en-GB" sz="2400" b="1" dirty="0">
                          <a:effectLst/>
                        </a:rPr>
                        <a:t>lini</a:t>
                      </a:r>
                      <a:r>
                        <a:rPr lang="en-GB" sz="2400" b="1" spc="-10" dirty="0">
                          <a:effectLst/>
                        </a:rPr>
                        <a:t>c</a:t>
                      </a:r>
                      <a:r>
                        <a:rPr lang="en-GB" sz="2400" b="1" dirty="0">
                          <a:effectLst/>
                        </a:rPr>
                        <a:t>al</a:t>
                      </a:r>
                      <a:r>
                        <a:rPr lang="en-GB" sz="2400" b="1" spc="5" dirty="0">
                          <a:effectLst/>
                        </a:rPr>
                        <a:t> </a:t>
                      </a:r>
                      <a:r>
                        <a:rPr lang="en-GB" sz="2400" b="1" dirty="0">
                          <a:effectLst/>
                        </a:rPr>
                        <a:t>lea</a:t>
                      </a:r>
                      <a:r>
                        <a:rPr lang="en-GB" sz="2400" b="1" spc="-10" dirty="0">
                          <a:effectLst/>
                        </a:rPr>
                        <a:t>d</a:t>
                      </a:r>
                      <a:r>
                        <a:rPr lang="en-GB" sz="2400" b="1" dirty="0">
                          <a:effectLst/>
                        </a:rPr>
                        <a:t>ership</a:t>
                      </a:r>
                      <a:r>
                        <a:rPr lang="en-GB" sz="2400" b="1" spc="5" dirty="0">
                          <a:effectLst/>
                        </a:rPr>
                        <a:t> </a:t>
                      </a:r>
                      <a:r>
                        <a:rPr lang="en-GB" sz="1400" b="0" dirty="0" smtClean="0">
                          <a:effectLst/>
                        </a:rPr>
                        <a:t>0.2wte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>
                          <a:effectLst/>
                        </a:rPr>
                        <a:t>£27,650</a:t>
                      </a:r>
                      <a:endParaRPr lang="en-GB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 dirty="0">
                          <a:effectLst/>
                        </a:rPr>
                        <a:t>£884,800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874889"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 dirty="0">
                          <a:effectLst/>
                        </a:rPr>
                        <a:t>CC</a:t>
                      </a:r>
                      <a:r>
                        <a:rPr lang="en-GB" sz="2400" b="1" dirty="0">
                          <a:effectLst/>
                        </a:rPr>
                        <a:t>G</a:t>
                      </a:r>
                      <a:r>
                        <a:rPr lang="en-GB" sz="2400" b="1" spc="10" dirty="0">
                          <a:effectLst/>
                        </a:rPr>
                        <a:t> </a:t>
                      </a:r>
                      <a:r>
                        <a:rPr lang="en-GB" sz="2400" b="1" spc="-5" dirty="0">
                          <a:effectLst/>
                        </a:rPr>
                        <a:t>P</a:t>
                      </a:r>
                      <a:r>
                        <a:rPr lang="en-GB" sz="2400" b="1" dirty="0">
                          <a:effectLst/>
                        </a:rPr>
                        <a:t>ra</a:t>
                      </a:r>
                      <a:r>
                        <a:rPr lang="en-GB" sz="2400" b="1" spc="-5" dirty="0">
                          <a:effectLst/>
                        </a:rPr>
                        <a:t>c</a:t>
                      </a:r>
                      <a:r>
                        <a:rPr lang="en-GB" sz="2400" b="1" dirty="0">
                          <a:effectLst/>
                        </a:rPr>
                        <a:t>ti</a:t>
                      </a:r>
                      <a:r>
                        <a:rPr lang="en-GB" sz="2400" b="1" spc="-10" dirty="0">
                          <a:effectLst/>
                        </a:rPr>
                        <a:t>c</a:t>
                      </a:r>
                      <a:r>
                        <a:rPr lang="en-GB" sz="2400" b="1" dirty="0">
                          <a:effectLst/>
                        </a:rPr>
                        <a:t>e </a:t>
                      </a:r>
                      <a:r>
                        <a:rPr lang="en-GB" sz="2400" b="1" spc="-5" dirty="0">
                          <a:effectLst/>
                        </a:rPr>
                        <a:t>Facilita</a:t>
                      </a:r>
                      <a:r>
                        <a:rPr lang="en-GB" sz="2400" b="1" dirty="0">
                          <a:effectLst/>
                        </a:rPr>
                        <a:t>t</a:t>
                      </a:r>
                      <a:r>
                        <a:rPr lang="en-GB" sz="2400" b="1" spc="-5" dirty="0">
                          <a:effectLst/>
                        </a:rPr>
                        <a:t>o</a:t>
                      </a:r>
                      <a:r>
                        <a:rPr lang="en-GB" sz="2400" b="1" dirty="0">
                          <a:effectLst/>
                        </a:rPr>
                        <a:t>r </a:t>
                      </a:r>
                      <a:r>
                        <a:rPr lang="en-GB" sz="1400" b="0" dirty="0" smtClean="0">
                          <a:effectLst/>
                        </a:rPr>
                        <a:t>0.2wte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>
                          <a:effectLst/>
                        </a:rPr>
                        <a:t>£9,870</a:t>
                      </a:r>
                      <a:endParaRPr lang="en-GB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>
                          <a:effectLst/>
                        </a:rPr>
                        <a:t>£315</a:t>
                      </a:r>
                      <a:r>
                        <a:rPr lang="en-GB" sz="2400" b="1">
                          <a:effectLst/>
                        </a:rPr>
                        <a:t>,</a:t>
                      </a:r>
                      <a:r>
                        <a:rPr lang="en-GB" sz="2400" b="1" spc="15">
                          <a:effectLst/>
                        </a:rPr>
                        <a:t> </a:t>
                      </a:r>
                      <a:r>
                        <a:rPr lang="en-GB" sz="2400" b="1" spc="-5">
                          <a:effectLst/>
                        </a:rPr>
                        <a:t>830</a:t>
                      </a:r>
                      <a:endParaRPr lang="en-GB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098986"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10" dirty="0">
                          <a:effectLst/>
                        </a:rPr>
                        <a:t>I</a:t>
                      </a:r>
                      <a:r>
                        <a:rPr lang="en-GB" sz="2400" b="1" dirty="0">
                          <a:effectLst/>
                        </a:rPr>
                        <a:t>T</a:t>
                      </a:r>
                      <a:r>
                        <a:rPr lang="en-GB" sz="2400" b="1" spc="-5" dirty="0">
                          <a:effectLst/>
                        </a:rPr>
                        <a:t> </a:t>
                      </a:r>
                      <a:r>
                        <a:rPr lang="en-GB" sz="2400" b="1" dirty="0">
                          <a:effectLst/>
                        </a:rPr>
                        <a:t>lic</a:t>
                      </a:r>
                      <a:r>
                        <a:rPr lang="en-GB" sz="2400" b="1" spc="-10" dirty="0">
                          <a:effectLst/>
                        </a:rPr>
                        <a:t>enc</a:t>
                      </a:r>
                      <a:r>
                        <a:rPr lang="en-GB" sz="2400" b="1" dirty="0">
                          <a:effectLst/>
                        </a:rPr>
                        <a:t>e</a:t>
                      </a:r>
                      <a:r>
                        <a:rPr lang="en-GB" sz="2400" b="1" spc="15" dirty="0">
                          <a:effectLst/>
                        </a:rPr>
                        <a:t> </a:t>
                      </a:r>
                      <a:r>
                        <a:rPr lang="en-GB" sz="2400" b="1" dirty="0">
                          <a:effectLst/>
                        </a:rPr>
                        <a:t>a</a:t>
                      </a:r>
                      <a:r>
                        <a:rPr lang="en-GB" sz="2400" b="1" spc="-10" dirty="0">
                          <a:effectLst/>
                        </a:rPr>
                        <a:t>n</a:t>
                      </a:r>
                      <a:r>
                        <a:rPr lang="en-GB" sz="2400" b="1" dirty="0">
                          <a:effectLst/>
                        </a:rPr>
                        <a:t>d </a:t>
                      </a:r>
                      <a:r>
                        <a:rPr lang="en-GB" sz="2400" b="1" spc="-10" dirty="0">
                          <a:effectLst/>
                        </a:rPr>
                        <a:t>d</a:t>
                      </a:r>
                      <a:r>
                        <a:rPr lang="en-GB" sz="2400" b="1" dirty="0">
                          <a:effectLst/>
                        </a:rPr>
                        <a:t>ata</a:t>
                      </a:r>
                      <a:r>
                        <a:rPr lang="en-GB" sz="2400" b="1" spc="15" dirty="0">
                          <a:effectLst/>
                        </a:rPr>
                        <a:t> </a:t>
                      </a:r>
                      <a:r>
                        <a:rPr lang="en-GB" sz="2400" b="1" dirty="0">
                          <a:effectLst/>
                        </a:rPr>
                        <a:t>a</a:t>
                      </a:r>
                      <a:r>
                        <a:rPr lang="en-GB" sz="2400" b="1" spc="-10" dirty="0">
                          <a:effectLst/>
                        </a:rPr>
                        <a:t>n</a:t>
                      </a:r>
                      <a:r>
                        <a:rPr lang="en-GB" sz="2400" b="1" dirty="0">
                          <a:effectLst/>
                        </a:rPr>
                        <a:t>alysis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>
                          <a:effectLst/>
                        </a:rPr>
                        <a:t>£18,250</a:t>
                      </a:r>
                      <a:endParaRPr lang="en-GB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>
                          <a:effectLst/>
                        </a:rPr>
                        <a:t>£584,000</a:t>
                      </a:r>
                      <a:endParaRPr lang="en-GB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098986"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endParaRPr lang="en-GB" sz="2400" b="1" spc="-5" dirty="0" smtClean="0">
                        <a:effectLst/>
                      </a:endParaRPr>
                    </a:p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spc="-5" dirty="0" smtClean="0">
                          <a:effectLst/>
                        </a:rPr>
                        <a:t>TOTAL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endParaRPr lang="en-GB" sz="2400" b="1" dirty="0" smtClean="0">
                        <a:effectLst/>
                      </a:endParaRPr>
                    </a:p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effectLst/>
                        </a:rPr>
                        <a:t>£</a:t>
                      </a:r>
                      <a:r>
                        <a:rPr lang="en-GB" sz="2400" b="1" spc="-10" dirty="0">
                          <a:effectLst/>
                        </a:rPr>
                        <a:t>5</a:t>
                      </a:r>
                      <a:r>
                        <a:rPr lang="en-GB" sz="2400" b="1" dirty="0">
                          <a:effectLst/>
                        </a:rPr>
                        <a:t>5</a:t>
                      </a:r>
                      <a:r>
                        <a:rPr lang="en-GB" sz="2400" b="1" spc="-10" dirty="0">
                          <a:effectLst/>
                        </a:rPr>
                        <a:t>,</a:t>
                      </a:r>
                      <a:r>
                        <a:rPr lang="en-GB" sz="2400" b="1" dirty="0">
                          <a:effectLst/>
                        </a:rPr>
                        <a:t>7</a:t>
                      </a:r>
                      <a:r>
                        <a:rPr lang="en-GB" sz="2400" b="1" spc="-10" dirty="0">
                          <a:effectLst/>
                        </a:rPr>
                        <a:t>7</a:t>
                      </a:r>
                      <a:r>
                        <a:rPr lang="en-GB" sz="2400" b="1" dirty="0">
                          <a:effectLst/>
                        </a:rPr>
                        <a:t>0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82550">
                        <a:spcAft>
                          <a:spcPts val="0"/>
                        </a:spcAft>
                      </a:pPr>
                      <a:endParaRPr lang="en-GB" sz="2400" b="1" dirty="0" smtClean="0">
                        <a:effectLst/>
                      </a:endParaRPr>
                    </a:p>
                    <a:p>
                      <a:pPr marL="82550">
                        <a:spcAft>
                          <a:spcPts val="0"/>
                        </a:spcAft>
                      </a:pPr>
                      <a:r>
                        <a:rPr lang="en-GB" sz="2400" b="1" dirty="0" smtClean="0">
                          <a:effectLst/>
                        </a:rPr>
                        <a:t>£</a:t>
                      </a:r>
                      <a:r>
                        <a:rPr lang="en-GB" sz="2400" b="1" spc="-10" dirty="0">
                          <a:effectLst/>
                        </a:rPr>
                        <a:t>1</a:t>
                      </a:r>
                      <a:r>
                        <a:rPr lang="en-GB" sz="2400" b="1" dirty="0">
                          <a:effectLst/>
                        </a:rPr>
                        <a:t>,</a:t>
                      </a:r>
                      <a:r>
                        <a:rPr lang="en-GB" sz="2400" b="1" spc="-10" dirty="0">
                          <a:effectLst/>
                        </a:rPr>
                        <a:t>7</a:t>
                      </a:r>
                      <a:r>
                        <a:rPr lang="en-GB" sz="2400" b="1" dirty="0">
                          <a:effectLst/>
                        </a:rPr>
                        <a:t>8</a:t>
                      </a:r>
                      <a:r>
                        <a:rPr lang="en-GB" sz="2400" b="1" spc="-10" dirty="0">
                          <a:effectLst/>
                        </a:rPr>
                        <a:t>4</a:t>
                      </a:r>
                      <a:r>
                        <a:rPr lang="en-GB" sz="2400" b="1" dirty="0">
                          <a:effectLst/>
                        </a:rPr>
                        <a:t>,</a:t>
                      </a:r>
                      <a:r>
                        <a:rPr lang="en-GB" sz="2400" b="1" spc="-10" dirty="0">
                          <a:effectLst/>
                        </a:rPr>
                        <a:t>6</a:t>
                      </a:r>
                      <a:r>
                        <a:rPr lang="en-GB" sz="2400" b="1" dirty="0">
                          <a:effectLst/>
                        </a:rPr>
                        <a:t>30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45933" y="1240971"/>
            <a:ext cx="4724400" cy="553997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Stakeholder engagement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Education</a:t>
            </a:r>
          </a:p>
          <a:p>
            <a:endParaRPr lang="en-GB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Use existing IT effectively</a:t>
            </a:r>
          </a:p>
          <a:p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Decision support, recall lists</a:t>
            </a:r>
          </a:p>
          <a:p>
            <a:endParaRPr lang="en-GB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Peer performance dashboards, targets, incentives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528" y="1777465"/>
            <a:ext cx="755970" cy="8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8430" y="4010960"/>
            <a:ext cx="853514" cy="951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8998" y="5714960"/>
            <a:ext cx="823031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104843" y="2112291"/>
          <a:ext cx="7416824" cy="388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698391" y="309996"/>
            <a:ext cx="4061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000" dirty="0" smtClean="0">
                <a:solidFill>
                  <a:srgbClr val="0070C0"/>
                </a:solidFill>
                <a:latin typeface="Arial Black" pitchFamily="34" charset="0"/>
              </a:rPr>
              <a:t>A learning health system</a:t>
            </a:r>
            <a:endParaRPr lang="en-GB" sz="4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3946541"/>
            <a:ext cx="2256703" cy="169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8194651" y="3727884"/>
            <a:ext cx="2304256" cy="98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r>
              <a:rPr lang="en-GB" sz="2800" dirty="0">
                <a:solidFill>
                  <a:srgbClr val="0070C0"/>
                </a:solidFill>
                <a:latin typeface="Arial Black" pitchFamily="34" charset="0"/>
                <a:ea typeface="+mj-ea"/>
                <a:cs typeface="+mj-cs"/>
              </a:rPr>
              <a:t>  </a:t>
            </a:r>
            <a:r>
              <a:rPr lang="en-GB" sz="2400" dirty="0">
                <a:solidFill>
                  <a:srgbClr val="0070C0"/>
                </a:solidFill>
                <a:latin typeface="Arial Black" pitchFamily="34" charset="0"/>
                <a:ea typeface="+mj-ea"/>
                <a:cs typeface="+mj-cs"/>
              </a:rPr>
              <a:t>4 yrs</a:t>
            </a:r>
          </a:p>
          <a:p>
            <a:r>
              <a:rPr lang="en-GB" sz="2400" dirty="0">
                <a:solidFill>
                  <a:srgbClr val="0070C0"/>
                </a:solidFill>
                <a:latin typeface="Arial Black" pitchFamily="34" charset="0"/>
                <a:ea typeface="+mj-ea"/>
                <a:cs typeface="+mj-cs"/>
              </a:rPr>
              <a:t>  top in UK </a:t>
            </a:r>
          </a:p>
          <a:p>
            <a:r>
              <a:rPr lang="en-GB" sz="2400" dirty="0">
                <a:solidFill>
                  <a:srgbClr val="0070C0"/>
                </a:solidFill>
                <a:latin typeface="Arial Black" pitchFamily="34" charset="0"/>
                <a:ea typeface="+mj-ea"/>
                <a:cs typeface="+mj-cs"/>
              </a:rPr>
              <a:t>  and London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023" y="1893718"/>
            <a:ext cx="925685" cy="143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2154070" y="2924058"/>
            <a:ext cx="1689725" cy="102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noAutofit/>
          </a:bodyPr>
          <a:lstStyle/>
          <a:p>
            <a:endParaRPr lang="en-GB" sz="2000" dirty="0">
              <a:solidFill>
                <a:srgbClr val="0B68B5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en-GB" sz="2000" dirty="0">
              <a:solidFill>
                <a:srgbClr val="0B68B5"/>
              </a:solidFill>
              <a:latin typeface="Arial Black" pitchFamily="34" charset="0"/>
              <a:ea typeface="+mj-ea"/>
              <a:cs typeface="+mj-cs"/>
            </a:endParaRPr>
          </a:p>
          <a:p>
            <a:endParaRPr lang="en-GB" sz="2000" dirty="0">
              <a:solidFill>
                <a:srgbClr val="0B68B5"/>
              </a:solidFill>
              <a:latin typeface="Arial Black" pitchFamily="34" charset="0"/>
              <a:ea typeface="+mj-ea"/>
              <a:cs typeface="+mj-cs"/>
            </a:endParaRPr>
          </a:p>
          <a:p>
            <a:r>
              <a:rPr lang="en-GB" sz="2000" dirty="0">
                <a:solidFill>
                  <a:srgbClr val="0B68B5"/>
                </a:solidFill>
                <a:latin typeface="Arial Black" pitchFamily="34" charset="0"/>
                <a:ea typeface="+mj-ea"/>
                <a:cs typeface="+mj-cs"/>
              </a:rPr>
              <a:t>bottom</a:t>
            </a:r>
          </a:p>
          <a:p>
            <a:r>
              <a:rPr lang="en-GB" sz="2000" dirty="0">
                <a:solidFill>
                  <a:srgbClr val="0B68B5"/>
                </a:solidFill>
                <a:latin typeface="Arial Black" pitchFamily="34" charset="0"/>
                <a:ea typeface="+mj-ea"/>
                <a:cs typeface="+mj-cs"/>
              </a:rPr>
              <a:t>quartile</a:t>
            </a:r>
          </a:p>
          <a:p>
            <a:r>
              <a:rPr lang="en-GB" sz="2000" dirty="0" smtClean="0">
                <a:solidFill>
                  <a:srgbClr val="0B68B5"/>
                </a:solidFill>
                <a:latin typeface="Arial Black" pitchFamily="34" charset="0"/>
                <a:ea typeface="+mj-ea"/>
                <a:cs typeface="+mj-cs"/>
              </a:rPr>
              <a:t>performance</a:t>
            </a:r>
            <a:endParaRPr lang="en-GB" sz="2000" dirty="0">
              <a:solidFill>
                <a:srgbClr val="0B68B5"/>
              </a:solidFill>
              <a:latin typeface="Arial Black" pitchFamily="34" charset="0"/>
              <a:ea typeface="+mj-ea"/>
              <a:cs typeface="+mj-cs"/>
            </a:endParaRPr>
          </a:p>
        </p:txBody>
      </p:sp>
      <p:graphicFrame>
        <p:nvGraphicFramePr>
          <p:cNvPr id="3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787719"/>
              </p:ext>
            </p:extLst>
          </p:nvPr>
        </p:nvGraphicFramePr>
        <p:xfrm>
          <a:off x="4926565" y="884146"/>
          <a:ext cx="2584503" cy="172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2271800" y="2461445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 anchor="ctr">
            <a:normAutofit fontScale="97500"/>
          </a:bodyPr>
          <a:lstStyle/>
          <a:p>
            <a:pPr algn="ctr"/>
            <a:r>
              <a:rPr lang="en-GB" sz="3200" dirty="0">
                <a:solidFill>
                  <a:srgbClr val="0B68B5"/>
                </a:solidFill>
                <a:latin typeface="Arial Black" pitchFamily="34" charset="0"/>
                <a:ea typeface="+mj-ea"/>
                <a:cs typeface="+mj-cs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152491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3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R T ES TB ED FOR NEXT GENERA TION RESEARCH &amp; INNOVA TIO N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6565" y="5168348"/>
            <a:ext cx="4204252" cy="1600438"/>
          </a:xfrm>
          <a:prstGeom prst="rect">
            <a:avLst/>
          </a:prstGeom>
          <a:gradFill>
            <a:gsLst>
              <a:gs pos="77000">
                <a:srgbClr val="002060">
                  <a:lumMod val="48000"/>
                </a:srgbClr>
              </a:gs>
              <a:gs pos="100000">
                <a:srgbClr val="0070C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East London </a:t>
            </a:r>
          </a:p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Data service</a:t>
            </a:r>
            <a:endParaRPr lang="en-GB" sz="4000" b="1" dirty="0">
              <a:latin typeface="Arial Black" panose="020B0A04020102020204" pitchFamily="34" charset="0"/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1828"/>
            <a:ext cx="12192000" cy="769441"/>
          </a:xfrm>
          <a:prstGeom prst="rect">
            <a:avLst/>
          </a:prstGeom>
          <a:gradFill>
            <a:gsLst>
              <a:gs pos="77000">
                <a:srgbClr val="002060">
                  <a:lumMod val="48000"/>
                </a:srgbClr>
              </a:gs>
              <a:gs pos="100000">
                <a:srgbClr val="0070C0"/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</a:rPr>
              <a:t>Next steps for a learning health system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6504449" y="4053973"/>
          <a:ext cx="7485869" cy="270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48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726898"/>
              </p:ext>
            </p:extLst>
          </p:nvPr>
        </p:nvGraphicFramePr>
        <p:xfrm>
          <a:off x="323483" y="83872"/>
          <a:ext cx="11669335" cy="68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 rot="16200000">
            <a:off x="-2553440" y="2334627"/>
            <a:ext cx="6559634" cy="1890377"/>
          </a:xfrm>
          <a:prstGeom prst="rightArrow">
            <a:avLst/>
          </a:prstGeom>
          <a:solidFill>
            <a:srgbClr val="7F7F7F"/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2400" dirty="0" smtClean="0">
                <a:solidFill>
                  <a:srgbClr val="FFFFFF"/>
                </a:solidFill>
              </a:rPr>
              <a:t>           </a:t>
            </a:r>
            <a:r>
              <a:rPr lang="en-US" sz="2800" dirty="0" smtClean="0">
                <a:solidFill>
                  <a:srgbClr val="FFFFFF"/>
                </a:solidFill>
              </a:rPr>
              <a:t>Commissioner  provider    patient 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71406" y="5363018"/>
            <a:ext cx="11820594" cy="1890377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>
            <a:sp3d extrusionH="57150">
              <a:bevelT w="69850" h="38100" prst="cross"/>
            </a:sp3d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             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          Reactive unlinked                       proactive linked real time 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0096501" y="253539"/>
            <a:ext cx="1993900" cy="1497707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Patient connected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aps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16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ilos resized 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2621" cy="64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1254" y="2103925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EMIS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9871" y="2073148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CERNER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4010" y="1888482"/>
            <a:ext cx="1664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Social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Services</a:t>
            </a:r>
            <a:r>
              <a:rPr lang="en-GB" sz="3200" b="1" dirty="0" smtClean="0"/>
              <a:t> 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641747" y="2103924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HSCIC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2" y="5876816"/>
            <a:ext cx="1495097" cy="80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96"/>
            <a:ext cx="12192000" cy="680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6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40970" y="0"/>
            <a:ext cx="9339944" cy="114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496" y="231775"/>
            <a:ext cx="10515600" cy="104838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GB" dirty="0" err="1" smtClean="0">
                <a:latin typeface="Arial Black" pitchFamily="34" charset="0"/>
              </a:rPr>
              <a:t>Whats</a:t>
            </a:r>
            <a:r>
              <a:rPr lang="en-GB" dirty="0" smtClean="0">
                <a:latin typeface="Arial Black" pitchFamily="34" charset="0"/>
              </a:rPr>
              <a:t> new?  2015-1898</a:t>
            </a:r>
          </a:p>
        </p:txBody>
      </p:sp>
      <p:pic>
        <p:nvPicPr>
          <p:cNvPr id="22533" name="Picture 2" descr="C:\Users\John\Pictures\diabetes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70" y="1381306"/>
            <a:ext cx="9575075" cy="547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9855081">
            <a:off x="9732739" y="2224270"/>
            <a:ext cx="487363" cy="342900"/>
          </a:xfrm>
          <a:prstGeom prst="leftArrow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765726" y="5421017"/>
            <a:ext cx="342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Lowest class vicious semi-criminal</a:t>
            </a:r>
          </a:p>
          <a:p>
            <a:r>
              <a:rPr lang="en-GB" dirty="0" smtClean="0"/>
              <a:t>Very poor, casual. Chronic want</a:t>
            </a:r>
          </a:p>
          <a:p>
            <a:r>
              <a:rPr lang="en-GB" dirty="0" smtClean="0"/>
              <a:t>………</a:t>
            </a:r>
          </a:p>
          <a:p>
            <a:endParaRPr lang="en-GB" dirty="0"/>
          </a:p>
          <a:p>
            <a:r>
              <a:rPr lang="en-GB" dirty="0" smtClean="0"/>
              <a:t>Good ordinary earnings</a:t>
            </a:r>
            <a:endParaRPr lang="en-GB" dirty="0"/>
          </a:p>
          <a:p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7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Our</a:t>
            </a:r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GB" b="1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Dataservice</a:t>
            </a:r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(popn~2m)</a:t>
            </a:r>
            <a:b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en-GB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clinical </a:t>
            </a:r>
            <a:r>
              <a:rPr lang="en-GB" sz="36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as well as third party</a:t>
            </a:r>
            <a:endParaRPr lang="en-GB" sz="3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09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Near real time reporting</a:t>
            </a:r>
          </a:p>
          <a:p>
            <a:pPr marL="0" indent="0">
              <a:buNone/>
            </a:pPr>
            <a:r>
              <a:rPr lang="en-GB" dirty="0" smtClean="0"/>
              <a:t>Outcomes relate to process – bleeding in NOACs vs warfarin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          - hip replacement failure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           - safety – hypoglycaemia;  renal function</a:t>
            </a:r>
          </a:p>
          <a:p>
            <a:pPr marL="0" indent="0">
              <a:buNone/>
            </a:pPr>
            <a:r>
              <a:rPr lang="en-GB" dirty="0" smtClean="0"/>
              <a:t>Efficiency – no duplicate tests</a:t>
            </a:r>
          </a:p>
          <a:p>
            <a:pPr marL="0" indent="0">
              <a:buNone/>
            </a:pPr>
            <a:r>
              <a:rPr lang="en-GB" dirty="0" smtClean="0"/>
              <a:t>Predictive scores</a:t>
            </a:r>
          </a:p>
          <a:p>
            <a:pPr marL="0" indent="0">
              <a:buNone/>
            </a:pPr>
            <a:r>
              <a:rPr lang="en-GB" dirty="0" smtClean="0"/>
              <a:t>Decision support</a:t>
            </a:r>
          </a:p>
          <a:p>
            <a:pPr marL="0" indent="0">
              <a:buNone/>
            </a:pPr>
            <a:r>
              <a:rPr lang="en-GB" dirty="0" smtClean="0"/>
              <a:t>Research</a:t>
            </a:r>
          </a:p>
          <a:p>
            <a:pPr marL="0" indent="0">
              <a:buNone/>
            </a:pPr>
            <a:r>
              <a:rPr lang="en-GB" dirty="0" smtClean="0"/>
              <a:t>Patient connection</a:t>
            </a:r>
          </a:p>
          <a:p>
            <a:pPr marL="0" indent="0">
              <a:buNone/>
            </a:pPr>
            <a:r>
              <a:rPr lang="en-GB" dirty="0" smtClean="0"/>
              <a:t>Social services, OOH, 111  </a:t>
            </a:r>
            <a:r>
              <a:rPr lang="en-GB" dirty="0" err="1" smtClean="0"/>
              <a:t>etc</a:t>
            </a:r>
            <a:r>
              <a:rPr lang="en-GB" dirty="0" smtClean="0"/>
              <a:t> ………….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194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London Shared Record-Progress &amp; Emerging Benefits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6" y="11723"/>
            <a:ext cx="1099471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21" y="95897"/>
            <a:ext cx="2112003" cy="57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55" y="95897"/>
            <a:ext cx="1825238" cy="57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51" y="95897"/>
            <a:ext cx="2144844" cy="57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8321553" y="95897"/>
            <a:ext cx="2414427" cy="57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88256" y="3206854"/>
            <a:ext cx="174458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HIE Upgrade v12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452339" y="3587261"/>
            <a:ext cx="0" cy="1219200"/>
          </a:xfrm>
          <a:prstGeom prst="straightConnector1">
            <a:avLst/>
          </a:prstGeom>
          <a:ln w="28575">
            <a:solidFill>
              <a:schemeClr val="tx1"/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369826" y="6486940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CollectShareUse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43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   </a:t>
            </a:r>
            <a:r>
              <a:rPr lang="en-US" dirty="0" err="1" smtClean="0">
                <a:solidFill>
                  <a:srgbClr val="0070C0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Dataservice</a:t>
            </a:r>
            <a:endParaRPr lang="en-US" dirty="0">
              <a:solidFill>
                <a:srgbClr val="0070C0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29" y="1338998"/>
            <a:ext cx="8606365" cy="551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1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Y57uLNv6a78/VW8REl5u6pI/AAAAAAAABDk/HcuZg2xvxvs/s1600/ForthBridgeLong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110" y="1410269"/>
            <a:ext cx="9496220" cy="534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002" y="5157993"/>
            <a:ext cx="1570928" cy="14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985" y="5017270"/>
            <a:ext cx="998415" cy="924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481" y="5131823"/>
            <a:ext cx="420985" cy="3899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7110" y="369241"/>
            <a:ext cx="845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May the ducks be with you …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26921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6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20826" y="1"/>
            <a:ext cx="9147175" cy="11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703512" y="274639"/>
            <a:ext cx="8507288" cy="913361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altLang="en-US" sz="4000" dirty="0">
                <a:solidFill>
                  <a:srgbClr val="0070C0"/>
                </a:solidFill>
                <a:latin typeface="Arial Black" pitchFamily="34" charset="0"/>
              </a:rPr>
              <a:t>       Where we are today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430218"/>
              </p:ext>
            </p:extLst>
          </p:nvPr>
        </p:nvGraphicFramePr>
        <p:xfrm>
          <a:off x="1873188" y="177281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2276476"/>
            <a:ext cx="28384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2918700" y="1293130"/>
            <a:ext cx="3313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Arial" pitchFamily="34" charset="0"/>
              </a:rPr>
              <a:t>Male life expectancy 2002-9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6525344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GB" sz="2000" b="1" i="1" kern="1800" spc="80" dirty="0">
                <a:solidFill>
                  <a:schemeClr val="bg1"/>
                </a:solidFill>
                <a:latin typeface="Trade Gothic LT Std Bold" pitchFamily="34" charset="0"/>
              </a:rPr>
              <a:t>                                                              NHS </a:t>
            </a:r>
            <a:r>
              <a:rPr lang="en-GB" sz="2000" b="1" kern="1800" spc="80" dirty="0">
                <a:solidFill>
                  <a:schemeClr val="bg1"/>
                </a:solidFill>
              </a:rPr>
              <a:t>Tower Hamlets networks</a:t>
            </a:r>
            <a:endParaRPr lang="en-GB" kern="800" spc="80" dirty="0"/>
          </a:p>
        </p:txBody>
      </p:sp>
      <p:grpSp>
        <p:nvGrpSpPr>
          <p:cNvPr id="2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478747" y="272263"/>
            <a:ext cx="708847" cy="719372"/>
            <a:chOff x="-25450" y="-27829"/>
            <a:chExt cx="56036" cy="59968"/>
          </a:xfrm>
        </p:grpSpPr>
        <p:sp>
          <p:nvSpPr>
            <p:cNvPr id="21" name="Freeform 3"/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4584" y="1470"/>
              <a:ext cx="26002" cy="30669"/>
            </a:xfrm>
            <a:custGeom>
              <a:avLst/>
              <a:gdLst>
                <a:gd name="T0" fmla="*/ 25565 w 26002"/>
                <a:gd name="T1" fmla="*/ 7387 h 30669"/>
                <a:gd name="T2" fmla="*/ 23869 w 26002"/>
                <a:gd name="T3" fmla="*/ 8748 h 30669"/>
                <a:gd name="T4" fmla="*/ 19182 w 26002"/>
                <a:gd name="T5" fmla="*/ 9000 h 30669"/>
                <a:gd name="T6" fmla="*/ 17100 w 26002"/>
                <a:gd name="T7" fmla="*/ 11822 h 30669"/>
                <a:gd name="T8" fmla="*/ 17016 w 26002"/>
                <a:gd name="T9" fmla="*/ 16005 h 30669"/>
                <a:gd name="T10" fmla="*/ 19182 w 26002"/>
                <a:gd name="T11" fmla="*/ 21497 h 30669"/>
                <a:gd name="T12" fmla="*/ 19837 w 26002"/>
                <a:gd name="T13" fmla="*/ 25764 h 30669"/>
                <a:gd name="T14" fmla="*/ 16209 w 26002"/>
                <a:gd name="T15" fmla="*/ 29476 h 30669"/>
                <a:gd name="T16" fmla="*/ 9104 w 26002"/>
                <a:gd name="T17" fmla="*/ 30367 h 30669"/>
                <a:gd name="T18" fmla="*/ 5006 w 26002"/>
                <a:gd name="T19" fmla="*/ 27864 h 30669"/>
                <a:gd name="T20" fmla="*/ 2251 w 26002"/>
                <a:gd name="T21" fmla="*/ 23832 h 30669"/>
                <a:gd name="T22" fmla="*/ 1445 w 26002"/>
                <a:gd name="T23" fmla="*/ 16576 h 30669"/>
                <a:gd name="T24" fmla="*/ 1377 w 26002"/>
                <a:gd name="T25" fmla="*/ 11822 h 30669"/>
                <a:gd name="T26" fmla="*/ 0 w 26002"/>
                <a:gd name="T27" fmla="*/ 9067 h 30669"/>
                <a:gd name="T28" fmla="*/ 1512 w 26002"/>
                <a:gd name="T29" fmla="*/ 7505 h 30669"/>
                <a:gd name="T30" fmla="*/ 2620 w 26002"/>
                <a:gd name="T31" fmla="*/ 6816 h 30669"/>
                <a:gd name="T32" fmla="*/ 3695 w 26002"/>
                <a:gd name="T33" fmla="*/ 5405 h 30669"/>
                <a:gd name="T34" fmla="*/ 5073 w 26002"/>
                <a:gd name="T35" fmla="*/ 6312 h 30669"/>
                <a:gd name="T36" fmla="*/ 8466 w 26002"/>
                <a:gd name="T37" fmla="*/ 7455 h 30669"/>
                <a:gd name="T38" fmla="*/ 11960 w 26002"/>
                <a:gd name="T39" fmla="*/ 7623 h 30669"/>
                <a:gd name="T40" fmla="*/ 12027 w 26002"/>
                <a:gd name="T41" fmla="*/ 6480 h 30669"/>
                <a:gd name="T42" fmla="*/ 11271 w 26002"/>
                <a:gd name="T43" fmla="*/ 3927 h 30669"/>
                <a:gd name="T44" fmla="*/ 15722 w 26002"/>
                <a:gd name="T45" fmla="*/ 3138 h 30669"/>
                <a:gd name="T46" fmla="*/ 18462 w 26002"/>
                <a:gd name="T47" fmla="*/ 2340 h 30669"/>
                <a:gd name="T48" fmla="*/ 20341 w 26002"/>
                <a:gd name="T49" fmla="*/ 1004 h 30669"/>
                <a:gd name="T50" fmla="*/ 21366 w 26002"/>
                <a:gd name="T51" fmla="*/ 1743 h 30669"/>
                <a:gd name="T52" fmla="*/ 20879 w 26002"/>
                <a:gd name="T53" fmla="*/ 3994 h 30669"/>
                <a:gd name="T54" fmla="*/ 22659 w 26002"/>
                <a:gd name="T55" fmla="*/ 4162 h 30669"/>
                <a:gd name="T56" fmla="*/ 23214 w 26002"/>
                <a:gd name="T57" fmla="*/ 1088 h 30669"/>
                <a:gd name="T58" fmla="*/ 24356 w 26002"/>
                <a:gd name="T59" fmla="*/ 1743 h 30669"/>
                <a:gd name="T60" fmla="*/ 23466 w 26002"/>
                <a:gd name="T61" fmla="*/ 3910 h 30669"/>
                <a:gd name="T62" fmla="*/ 24356 w 26002"/>
                <a:gd name="T63" fmla="*/ 5607 h 306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002"/>
                <a:gd name="T97" fmla="*/ 0 h 30669"/>
                <a:gd name="T98" fmla="*/ 26002 w 26002"/>
                <a:gd name="T99" fmla="*/ 30669 h 3066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002" h="30669">
                  <a:moveTo>
                    <a:pt x="25800" y="6010"/>
                  </a:moveTo>
                  <a:cubicBezTo>
                    <a:pt x="26002" y="6312"/>
                    <a:pt x="25784" y="6867"/>
                    <a:pt x="25565" y="7387"/>
                  </a:cubicBezTo>
                  <a:lnTo>
                    <a:pt x="24507" y="9151"/>
                  </a:lnTo>
                  <a:lnTo>
                    <a:pt x="23869" y="8748"/>
                  </a:lnTo>
                  <a:cubicBezTo>
                    <a:pt x="23365" y="8597"/>
                    <a:pt x="22223" y="8227"/>
                    <a:pt x="21450" y="8261"/>
                  </a:cubicBezTo>
                  <a:cubicBezTo>
                    <a:pt x="20677" y="8294"/>
                    <a:pt x="19770" y="8681"/>
                    <a:pt x="19182" y="9000"/>
                  </a:cubicBezTo>
                  <a:cubicBezTo>
                    <a:pt x="18594" y="9319"/>
                    <a:pt x="18259" y="9739"/>
                    <a:pt x="17906" y="10209"/>
                  </a:cubicBezTo>
                  <a:cubicBezTo>
                    <a:pt x="17553" y="10680"/>
                    <a:pt x="17267" y="11200"/>
                    <a:pt x="17100" y="11822"/>
                  </a:cubicBezTo>
                  <a:cubicBezTo>
                    <a:pt x="16932" y="12443"/>
                    <a:pt x="16948" y="13300"/>
                    <a:pt x="16932" y="13989"/>
                  </a:cubicBezTo>
                  <a:cubicBezTo>
                    <a:pt x="16915" y="14678"/>
                    <a:pt x="16881" y="15299"/>
                    <a:pt x="17016" y="16005"/>
                  </a:cubicBezTo>
                  <a:cubicBezTo>
                    <a:pt x="17150" y="16710"/>
                    <a:pt x="17385" y="17365"/>
                    <a:pt x="17738" y="18272"/>
                  </a:cubicBezTo>
                  <a:cubicBezTo>
                    <a:pt x="18091" y="19179"/>
                    <a:pt x="18813" y="20607"/>
                    <a:pt x="19182" y="21497"/>
                  </a:cubicBezTo>
                  <a:cubicBezTo>
                    <a:pt x="19552" y="22388"/>
                    <a:pt x="19888" y="22875"/>
                    <a:pt x="19989" y="23580"/>
                  </a:cubicBezTo>
                  <a:cubicBezTo>
                    <a:pt x="20089" y="24286"/>
                    <a:pt x="20005" y="25126"/>
                    <a:pt x="19837" y="25764"/>
                  </a:cubicBezTo>
                  <a:cubicBezTo>
                    <a:pt x="19669" y="26402"/>
                    <a:pt x="19552" y="26839"/>
                    <a:pt x="18947" y="27461"/>
                  </a:cubicBezTo>
                  <a:cubicBezTo>
                    <a:pt x="18342" y="28082"/>
                    <a:pt x="17217" y="28972"/>
                    <a:pt x="16209" y="29476"/>
                  </a:cubicBezTo>
                  <a:cubicBezTo>
                    <a:pt x="15201" y="29980"/>
                    <a:pt x="14076" y="30367"/>
                    <a:pt x="12900" y="30518"/>
                  </a:cubicBezTo>
                  <a:cubicBezTo>
                    <a:pt x="11724" y="30669"/>
                    <a:pt x="10145" y="30602"/>
                    <a:pt x="9104" y="30367"/>
                  </a:cubicBezTo>
                  <a:cubicBezTo>
                    <a:pt x="8063" y="30131"/>
                    <a:pt x="7307" y="29493"/>
                    <a:pt x="6618" y="29073"/>
                  </a:cubicBezTo>
                  <a:cubicBezTo>
                    <a:pt x="5929" y="28653"/>
                    <a:pt x="5577" y="28401"/>
                    <a:pt x="5006" y="27864"/>
                  </a:cubicBezTo>
                  <a:cubicBezTo>
                    <a:pt x="4434" y="27326"/>
                    <a:pt x="3679" y="26520"/>
                    <a:pt x="3225" y="25848"/>
                  </a:cubicBezTo>
                  <a:cubicBezTo>
                    <a:pt x="2772" y="25176"/>
                    <a:pt x="2553" y="24840"/>
                    <a:pt x="2251" y="23832"/>
                  </a:cubicBezTo>
                  <a:cubicBezTo>
                    <a:pt x="1948" y="22824"/>
                    <a:pt x="1512" y="21010"/>
                    <a:pt x="1377" y="19801"/>
                  </a:cubicBezTo>
                  <a:cubicBezTo>
                    <a:pt x="1243" y="18591"/>
                    <a:pt x="1428" y="17432"/>
                    <a:pt x="1445" y="16576"/>
                  </a:cubicBezTo>
                  <a:cubicBezTo>
                    <a:pt x="1461" y="15719"/>
                    <a:pt x="1461" y="15433"/>
                    <a:pt x="1445" y="14644"/>
                  </a:cubicBezTo>
                  <a:cubicBezTo>
                    <a:pt x="1428" y="13855"/>
                    <a:pt x="1461" y="12595"/>
                    <a:pt x="1377" y="11822"/>
                  </a:cubicBezTo>
                  <a:cubicBezTo>
                    <a:pt x="1293" y="11049"/>
                    <a:pt x="1209" y="10495"/>
                    <a:pt x="974" y="10041"/>
                  </a:cubicBezTo>
                  <a:cubicBezTo>
                    <a:pt x="739" y="9588"/>
                    <a:pt x="67" y="9336"/>
                    <a:pt x="0" y="9067"/>
                  </a:cubicBezTo>
                  <a:lnTo>
                    <a:pt x="538" y="8378"/>
                  </a:lnTo>
                  <a:lnTo>
                    <a:pt x="1512" y="7505"/>
                  </a:lnTo>
                  <a:lnTo>
                    <a:pt x="2620" y="7421"/>
                  </a:lnTo>
                  <a:lnTo>
                    <a:pt x="2620" y="6816"/>
                  </a:lnTo>
                  <a:cubicBezTo>
                    <a:pt x="2704" y="6548"/>
                    <a:pt x="2906" y="6044"/>
                    <a:pt x="3091" y="5808"/>
                  </a:cubicBezTo>
                  <a:lnTo>
                    <a:pt x="3695" y="5405"/>
                  </a:lnTo>
                  <a:cubicBezTo>
                    <a:pt x="3947" y="5506"/>
                    <a:pt x="4334" y="6212"/>
                    <a:pt x="4569" y="6363"/>
                  </a:cubicBezTo>
                  <a:cubicBezTo>
                    <a:pt x="4804" y="6514"/>
                    <a:pt x="4813" y="6239"/>
                    <a:pt x="5073" y="6312"/>
                  </a:cubicBezTo>
                  <a:cubicBezTo>
                    <a:pt x="5333" y="6385"/>
                    <a:pt x="5566" y="6608"/>
                    <a:pt x="6131" y="6799"/>
                  </a:cubicBezTo>
                  <a:cubicBezTo>
                    <a:pt x="6696" y="6990"/>
                    <a:pt x="7727" y="7303"/>
                    <a:pt x="8466" y="7455"/>
                  </a:cubicBezTo>
                  <a:cubicBezTo>
                    <a:pt x="9205" y="7606"/>
                    <a:pt x="9978" y="7673"/>
                    <a:pt x="10565" y="7707"/>
                  </a:cubicBezTo>
                  <a:cubicBezTo>
                    <a:pt x="11153" y="7740"/>
                    <a:pt x="11624" y="7639"/>
                    <a:pt x="11960" y="7623"/>
                  </a:cubicBezTo>
                  <a:cubicBezTo>
                    <a:pt x="12296" y="7606"/>
                    <a:pt x="12531" y="7757"/>
                    <a:pt x="12547" y="7572"/>
                  </a:cubicBezTo>
                  <a:cubicBezTo>
                    <a:pt x="12564" y="7387"/>
                    <a:pt x="12178" y="6833"/>
                    <a:pt x="12027" y="6480"/>
                  </a:cubicBezTo>
                  <a:cubicBezTo>
                    <a:pt x="11876" y="6128"/>
                    <a:pt x="11741" y="5909"/>
                    <a:pt x="11624" y="5489"/>
                  </a:cubicBezTo>
                  <a:lnTo>
                    <a:pt x="11271" y="3927"/>
                  </a:lnTo>
                  <a:cubicBezTo>
                    <a:pt x="11506" y="3625"/>
                    <a:pt x="12312" y="3826"/>
                    <a:pt x="13051" y="3692"/>
                  </a:cubicBezTo>
                  <a:cubicBezTo>
                    <a:pt x="13790" y="3558"/>
                    <a:pt x="14966" y="3322"/>
                    <a:pt x="15722" y="3138"/>
                  </a:cubicBezTo>
                  <a:cubicBezTo>
                    <a:pt x="16478" y="2953"/>
                    <a:pt x="17163" y="2716"/>
                    <a:pt x="17620" y="2583"/>
                  </a:cubicBezTo>
                  <a:cubicBezTo>
                    <a:pt x="18077" y="2450"/>
                    <a:pt x="18174" y="2429"/>
                    <a:pt x="18462" y="2340"/>
                  </a:cubicBezTo>
                  <a:cubicBezTo>
                    <a:pt x="18750" y="2251"/>
                    <a:pt x="19037" y="2269"/>
                    <a:pt x="19350" y="2046"/>
                  </a:cubicBezTo>
                  <a:cubicBezTo>
                    <a:pt x="19663" y="1823"/>
                    <a:pt x="19912" y="1345"/>
                    <a:pt x="20341" y="1004"/>
                  </a:cubicBezTo>
                  <a:lnTo>
                    <a:pt x="21924" y="0"/>
                  </a:lnTo>
                  <a:lnTo>
                    <a:pt x="21366" y="1743"/>
                  </a:lnTo>
                  <a:cubicBezTo>
                    <a:pt x="21192" y="2260"/>
                    <a:pt x="20963" y="2734"/>
                    <a:pt x="20879" y="3104"/>
                  </a:cubicBezTo>
                  <a:cubicBezTo>
                    <a:pt x="20795" y="3474"/>
                    <a:pt x="20778" y="3742"/>
                    <a:pt x="20879" y="3994"/>
                  </a:cubicBezTo>
                  <a:cubicBezTo>
                    <a:pt x="20980" y="4246"/>
                    <a:pt x="21232" y="4599"/>
                    <a:pt x="21534" y="4633"/>
                  </a:cubicBezTo>
                  <a:cubicBezTo>
                    <a:pt x="21836" y="4666"/>
                    <a:pt x="22441" y="4565"/>
                    <a:pt x="22659" y="4162"/>
                  </a:cubicBezTo>
                  <a:cubicBezTo>
                    <a:pt x="22878" y="3759"/>
                    <a:pt x="22727" y="2718"/>
                    <a:pt x="22811" y="2214"/>
                  </a:cubicBezTo>
                  <a:cubicBezTo>
                    <a:pt x="22895" y="1710"/>
                    <a:pt x="23029" y="1323"/>
                    <a:pt x="23214" y="1088"/>
                  </a:cubicBezTo>
                  <a:cubicBezTo>
                    <a:pt x="23398" y="853"/>
                    <a:pt x="23768" y="668"/>
                    <a:pt x="23953" y="769"/>
                  </a:cubicBezTo>
                  <a:cubicBezTo>
                    <a:pt x="24138" y="870"/>
                    <a:pt x="24322" y="1374"/>
                    <a:pt x="24356" y="1743"/>
                  </a:cubicBezTo>
                  <a:cubicBezTo>
                    <a:pt x="24389" y="2113"/>
                    <a:pt x="24339" y="2600"/>
                    <a:pt x="24188" y="2953"/>
                  </a:cubicBezTo>
                  <a:cubicBezTo>
                    <a:pt x="24037" y="3306"/>
                    <a:pt x="23600" y="3608"/>
                    <a:pt x="23466" y="3910"/>
                  </a:cubicBezTo>
                  <a:cubicBezTo>
                    <a:pt x="23331" y="4213"/>
                    <a:pt x="23230" y="4515"/>
                    <a:pt x="23382" y="4801"/>
                  </a:cubicBezTo>
                  <a:cubicBezTo>
                    <a:pt x="23533" y="5086"/>
                    <a:pt x="23953" y="5422"/>
                    <a:pt x="24356" y="5607"/>
                  </a:cubicBezTo>
                  <a:cubicBezTo>
                    <a:pt x="24759" y="5792"/>
                    <a:pt x="25599" y="5708"/>
                    <a:pt x="25800" y="6010"/>
                  </a:cubicBezTo>
                  <a:close/>
                </a:path>
              </a:pathLst>
            </a:custGeom>
            <a:solidFill>
              <a:srgbClr val="FDAF8B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4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-25450" y="2541"/>
              <a:ext cx="27917" cy="13052"/>
            </a:xfrm>
            <a:custGeom>
              <a:avLst/>
              <a:gdLst>
                <a:gd name="T0" fmla="*/ 4485 w 27917"/>
                <a:gd name="T1" fmla="*/ 5090 h 13052"/>
                <a:gd name="T2" fmla="*/ 4082 w 27917"/>
                <a:gd name="T3" fmla="*/ 4132 h 13052"/>
                <a:gd name="T4" fmla="*/ 11288 w 27917"/>
                <a:gd name="T5" fmla="*/ 3477 h 13052"/>
                <a:gd name="T6" fmla="*/ 10481 w 27917"/>
                <a:gd name="T7" fmla="*/ 0 h 13052"/>
                <a:gd name="T8" fmla="*/ 17200 w 27917"/>
                <a:gd name="T9" fmla="*/ 806 h 13052"/>
                <a:gd name="T10" fmla="*/ 19821 w 27917"/>
                <a:gd name="T11" fmla="*/ 1613 h 13052"/>
                <a:gd name="T12" fmla="*/ 22508 w 27917"/>
                <a:gd name="T13" fmla="*/ 1310 h 13052"/>
                <a:gd name="T14" fmla="*/ 23890 w 27917"/>
                <a:gd name="T15" fmla="*/ 1899 h 13052"/>
                <a:gd name="T16" fmla="*/ 26602 w 27917"/>
                <a:gd name="T17" fmla="*/ 1935 h 13052"/>
                <a:gd name="T18" fmla="*/ 26602 w 27917"/>
                <a:gd name="T19" fmla="*/ 2799 h 13052"/>
                <a:gd name="T20" fmla="*/ 27917 w 27917"/>
                <a:gd name="T21" fmla="*/ 2973 h 13052"/>
                <a:gd name="T22" fmla="*/ 25700 w 27917"/>
                <a:gd name="T23" fmla="*/ 5644 h 13052"/>
                <a:gd name="T24" fmla="*/ 23734 w 27917"/>
                <a:gd name="T25" fmla="*/ 5594 h 13052"/>
                <a:gd name="T26" fmla="*/ 22122 w 27917"/>
                <a:gd name="T27" fmla="*/ 5946 h 13052"/>
                <a:gd name="T28" fmla="*/ 20761 w 27917"/>
                <a:gd name="T29" fmla="*/ 6904 h 13052"/>
                <a:gd name="T30" fmla="*/ 19703 w 27917"/>
                <a:gd name="T31" fmla="*/ 7710 h 13052"/>
                <a:gd name="T32" fmla="*/ 18494 w 27917"/>
                <a:gd name="T33" fmla="*/ 8869 h 13052"/>
                <a:gd name="T34" fmla="*/ 17335 w 27917"/>
                <a:gd name="T35" fmla="*/ 10129 h 13052"/>
                <a:gd name="T36" fmla="*/ 16629 w 27917"/>
                <a:gd name="T37" fmla="*/ 10734 h 13052"/>
                <a:gd name="T38" fmla="*/ 15269 w 27917"/>
                <a:gd name="T39" fmla="*/ 11792 h 13052"/>
                <a:gd name="T40" fmla="*/ 13807 w 27917"/>
                <a:gd name="T41" fmla="*/ 12598 h 13052"/>
                <a:gd name="T42" fmla="*/ 12195 w 27917"/>
                <a:gd name="T43" fmla="*/ 13052 h 13052"/>
                <a:gd name="T44" fmla="*/ 10230 w 27917"/>
                <a:gd name="T45" fmla="*/ 12951 h 13052"/>
                <a:gd name="T46" fmla="*/ 8819 w 27917"/>
                <a:gd name="T47" fmla="*/ 12397 h 13052"/>
                <a:gd name="T48" fmla="*/ 7307 w 27917"/>
                <a:gd name="T49" fmla="*/ 11641 h 13052"/>
                <a:gd name="T50" fmla="*/ 5342 w 27917"/>
                <a:gd name="T51" fmla="*/ 10633 h 13052"/>
                <a:gd name="T52" fmla="*/ 2671 w 27917"/>
                <a:gd name="T53" fmla="*/ 9272 h 13052"/>
                <a:gd name="T54" fmla="*/ 857 w 27917"/>
                <a:gd name="T55" fmla="*/ 8567 h 13052"/>
                <a:gd name="T56" fmla="*/ 0 w 27917"/>
                <a:gd name="T57" fmla="*/ 8265 h 13052"/>
                <a:gd name="T58" fmla="*/ 50 w 27917"/>
                <a:gd name="T59" fmla="*/ 7710 h 13052"/>
                <a:gd name="T60" fmla="*/ 655 w 27917"/>
                <a:gd name="T61" fmla="*/ 7357 h 13052"/>
                <a:gd name="T62" fmla="*/ 554 w 27917"/>
                <a:gd name="T63" fmla="*/ 6904 h 13052"/>
                <a:gd name="T64" fmla="*/ 857 w 27917"/>
                <a:gd name="T65" fmla="*/ 6350 h 13052"/>
                <a:gd name="T66" fmla="*/ 756 w 27917"/>
                <a:gd name="T67" fmla="*/ 5846 h 13052"/>
                <a:gd name="T68" fmla="*/ 1008 w 27917"/>
                <a:gd name="T69" fmla="*/ 5342 h 13052"/>
                <a:gd name="T70" fmla="*/ 1613 w 27917"/>
                <a:gd name="T71" fmla="*/ 5392 h 13052"/>
                <a:gd name="T72" fmla="*/ 1864 w 27917"/>
                <a:gd name="T73" fmla="*/ 5039 h 13052"/>
                <a:gd name="T74" fmla="*/ 2066 w 27917"/>
                <a:gd name="T75" fmla="*/ 5392 h 13052"/>
                <a:gd name="T76" fmla="*/ 2268 w 27917"/>
                <a:gd name="T77" fmla="*/ 5795 h 13052"/>
                <a:gd name="T78" fmla="*/ 2772 w 27917"/>
                <a:gd name="T79" fmla="*/ 5745 h 13052"/>
                <a:gd name="T80" fmla="*/ 3024 w 27917"/>
                <a:gd name="T81" fmla="*/ 5543 h 13052"/>
                <a:gd name="T82" fmla="*/ 3376 w 27917"/>
                <a:gd name="T83" fmla="*/ 5291 h 13052"/>
                <a:gd name="T84" fmla="*/ 3830 w 27917"/>
                <a:gd name="T85" fmla="*/ 5443 h 13052"/>
                <a:gd name="T86" fmla="*/ 4132 w 27917"/>
                <a:gd name="T87" fmla="*/ 5090 h 13052"/>
                <a:gd name="T88" fmla="*/ 4485 w 27917"/>
                <a:gd name="T89" fmla="*/ 5090 h 1305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917"/>
                <a:gd name="T136" fmla="*/ 0 h 13052"/>
                <a:gd name="T137" fmla="*/ 27917 w 27917"/>
                <a:gd name="T138" fmla="*/ 13052 h 1305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917" h="13052">
                  <a:moveTo>
                    <a:pt x="4485" y="5090"/>
                  </a:moveTo>
                  <a:lnTo>
                    <a:pt x="4082" y="4132"/>
                  </a:lnTo>
                  <a:lnTo>
                    <a:pt x="11288" y="3477"/>
                  </a:lnTo>
                  <a:lnTo>
                    <a:pt x="10481" y="0"/>
                  </a:lnTo>
                  <a:lnTo>
                    <a:pt x="17200" y="806"/>
                  </a:lnTo>
                  <a:lnTo>
                    <a:pt x="19821" y="1613"/>
                  </a:lnTo>
                  <a:lnTo>
                    <a:pt x="22508" y="1310"/>
                  </a:lnTo>
                  <a:lnTo>
                    <a:pt x="23890" y="1899"/>
                  </a:lnTo>
                  <a:lnTo>
                    <a:pt x="26602" y="1935"/>
                  </a:lnTo>
                  <a:lnTo>
                    <a:pt x="26602" y="2799"/>
                  </a:lnTo>
                  <a:lnTo>
                    <a:pt x="27917" y="2973"/>
                  </a:lnTo>
                  <a:lnTo>
                    <a:pt x="25700" y="5644"/>
                  </a:lnTo>
                  <a:lnTo>
                    <a:pt x="23734" y="5594"/>
                  </a:lnTo>
                  <a:lnTo>
                    <a:pt x="22122" y="5946"/>
                  </a:lnTo>
                  <a:lnTo>
                    <a:pt x="20761" y="6904"/>
                  </a:lnTo>
                  <a:lnTo>
                    <a:pt x="19703" y="7710"/>
                  </a:lnTo>
                  <a:lnTo>
                    <a:pt x="18494" y="8869"/>
                  </a:lnTo>
                  <a:lnTo>
                    <a:pt x="17335" y="10129"/>
                  </a:lnTo>
                  <a:lnTo>
                    <a:pt x="16629" y="10734"/>
                  </a:lnTo>
                  <a:lnTo>
                    <a:pt x="15269" y="11792"/>
                  </a:lnTo>
                  <a:lnTo>
                    <a:pt x="13807" y="12598"/>
                  </a:lnTo>
                  <a:lnTo>
                    <a:pt x="12195" y="13052"/>
                  </a:lnTo>
                  <a:lnTo>
                    <a:pt x="10230" y="12951"/>
                  </a:lnTo>
                  <a:lnTo>
                    <a:pt x="8819" y="12397"/>
                  </a:lnTo>
                  <a:lnTo>
                    <a:pt x="7307" y="11641"/>
                  </a:lnTo>
                  <a:lnTo>
                    <a:pt x="5342" y="10633"/>
                  </a:lnTo>
                  <a:lnTo>
                    <a:pt x="2671" y="9272"/>
                  </a:lnTo>
                  <a:lnTo>
                    <a:pt x="857" y="8567"/>
                  </a:lnTo>
                  <a:lnTo>
                    <a:pt x="0" y="8265"/>
                  </a:lnTo>
                  <a:lnTo>
                    <a:pt x="50" y="7710"/>
                  </a:lnTo>
                  <a:lnTo>
                    <a:pt x="655" y="7357"/>
                  </a:lnTo>
                  <a:lnTo>
                    <a:pt x="554" y="6904"/>
                  </a:lnTo>
                  <a:lnTo>
                    <a:pt x="857" y="6350"/>
                  </a:lnTo>
                  <a:lnTo>
                    <a:pt x="756" y="5846"/>
                  </a:lnTo>
                  <a:lnTo>
                    <a:pt x="1008" y="5342"/>
                  </a:lnTo>
                  <a:lnTo>
                    <a:pt x="1613" y="5392"/>
                  </a:lnTo>
                  <a:lnTo>
                    <a:pt x="1864" y="5039"/>
                  </a:lnTo>
                  <a:lnTo>
                    <a:pt x="2066" y="5392"/>
                  </a:lnTo>
                  <a:lnTo>
                    <a:pt x="2268" y="5795"/>
                  </a:lnTo>
                  <a:lnTo>
                    <a:pt x="2772" y="5745"/>
                  </a:lnTo>
                  <a:lnTo>
                    <a:pt x="3024" y="5543"/>
                  </a:lnTo>
                  <a:lnTo>
                    <a:pt x="3376" y="5291"/>
                  </a:lnTo>
                  <a:lnTo>
                    <a:pt x="3830" y="5443"/>
                  </a:lnTo>
                  <a:lnTo>
                    <a:pt x="4132" y="5090"/>
                  </a:lnTo>
                  <a:lnTo>
                    <a:pt x="4485" y="5090"/>
                  </a:lnTo>
                  <a:close/>
                </a:path>
              </a:pathLst>
            </a:custGeom>
            <a:solidFill>
              <a:srgbClr val="D3BDB5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5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-25450" y="-10897"/>
              <a:ext cx="20694" cy="13942"/>
            </a:xfrm>
            <a:custGeom>
              <a:avLst/>
              <a:gdLst>
                <a:gd name="T0" fmla="*/ 0 w 1232"/>
                <a:gd name="T1" fmla="*/ 2147483647 h 830"/>
                <a:gd name="T2" fmla="*/ 2147483647 w 1232"/>
                <a:gd name="T3" fmla="*/ 2147483647 h 830"/>
                <a:gd name="T4" fmla="*/ 2147483647 w 1232"/>
                <a:gd name="T5" fmla="*/ 2147483647 h 830"/>
                <a:gd name="T6" fmla="*/ 2147483647 w 1232"/>
                <a:gd name="T7" fmla="*/ 2147483647 h 830"/>
                <a:gd name="T8" fmla="*/ 2147483647 w 1232"/>
                <a:gd name="T9" fmla="*/ 2147483647 h 830"/>
                <a:gd name="T10" fmla="*/ 2147483647 w 1232"/>
                <a:gd name="T11" fmla="*/ 2147483647 h 830"/>
                <a:gd name="T12" fmla="*/ 2147483647 w 1232"/>
                <a:gd name="T13" fmla="*/ 2147483647 h 830"/>
                <a:gd name="T14" fmla="*/ 2147483647 w 1232"/>
                <a:gd name="T15" fmla="*/ 2147483647 h 830"/>
                <a:gd name="T16" fmla="*/ 2147483647 w 1232"/>
                <a:gd name="T17" fmla="*/ 2147483647 h 830"/>
                <a:gd name="T18" fmla="*/ 2147483647 w 1232"/>
                <a:gd name="T19" fmla="*/ 2147483647 h 830"/>
                <a:gd name="T20" fmla="*/ 2147483647 w 1232"/>
                <a:gd name="T21" fmla="*/ 2147483647 h 830"/>
                <a:gd name="T22" fmla="*/ 2147483647 w 1232"/>
                <a:gd name="T23" fmla="*/ 2147483647 h 830"/>
                <a:gd name="T24" fmla="*/ 2147483647 w 1232"/>
                <a:gd name="T25" fmla="*/ 2147483647 h 830"/>
                <a:gd name="T26" fmla="*/ 2147483647 w 1232"/>
                <a:gd name="T27" fmla="*/ 2147483647 h 830"/>
                <a:gd name="T28" fmla="*/ 2147483647 w 1232"/>
                <a:gd name="T29" fmla="*/ 2147483647 h 830"/>
                <a:gd name="T30" fmla="*/ 2147483647 w 1232"/>
                <a:gd name="T31" fmla="*/ 2147483647 h 830"/>
                <a:gd name="T32" fmla="*/ 2147483647 w 1232"/>
                <a:gd name="T33" fmla="*/ 2147483647 h 830"/>
                <a:gd name="T34" fmla="*/ 2147483647 w 1232"/>
                <a:gd name="T35" fmla="*/ 2147483647 h 830"/>
                <a:gd name="T36" fmla="*/ 2147483647 w 1232"/>
                <a:gd name="T37" fmla="*/ 2147483647 h 830"/>
                <a:gd name="T38" fmla="*/ 2147483647 w 1232"/>
                <a:gd name="T39" fmla="*/ 2147483647 h 830"/>
                <a:gd name="T40" fmla="*/ 2147483647 w 1232"/>
                <a:gd name="T41" fmla="*/ 2147483647 h 830"/>
                <a:gd name="T42" fmla="*/ 2147483647 w 1232"/>
                <a:gd name="T43" fmla="*/ 2147483647 h 830"/>
                <a:gd name="T44" fmla="*/ 2147483647 w 1232"/>
                <a:gd name="T45" fmla="*/ 0 h 830"/>
                <a:gd name="T46" fmla="*/ 2147483647 w 1232"/>
                <a:gd name="T47" fmla="*/ 2147483647 h 830"/>
                <a:gd name="T48" fmla="*/ 2147483647 w 1232"/>
                <a:gd name="T49" fmla="*/ 2147483647 h 830"/>
                <a:gd name="T50" fmla="*/ 2147483647 w 1232"/>
                <a:gd name="T51" fmla="*/ 2147483647 h 830"/>
                <a:gd name="T52" fmla="*/ 2147483647 w 1232"/>
                <a:gd name="T53" fmla="*/ 2147483647 h 830"/>
                <a:gd name="T54" fmla="*/ 2147483647 w 1232"/>
                <a:gd name="T55" fmla="*/ 2147483647 h 830"/>
                <a:gd name="T56" fmla="*/ 2147483647 w 1232"/>
                <a:gd name="T57" fmla="*/ 2147483647 h 830"/>
                <a:gd name="T58" fmla="*/ 2147483647 w 1232"/>
                <a:gd name="T59" fmla="*/ 2147483647 h 830"/>
                <a:gd name="T60" fmla="*/ 2147483647 w 1232"/>
                <a:gd name="T61" fmla="*/ 2147483647 h 830"/>
                <a:gd name="T62" fmla="*/ 2147483647 w 1232"/>
                <a:gd name="T63" fmla="*/ 2147483647 h 830"/>
                <a:gd name="T64" fmla="*/ 2147483647 w 1232"/>
                <a:gd name="T65" fmla="*/ 2147483647 h 830"/>
                <a:gd name="T66" fmla="*/ 2147483647 w 1232"/>
                <a:gd name="T67" fmla="*/ 2147483647 h 830"/>
                <a:gd name="T68" fmla="*/ 2147483647 w 1232"/>
                <a:gd name="T69" fmla="*/ 2147483647 h 830"/>
                <a:gd name="T70" fmla="*/ 2147483647 w 1232"/>
                <a:gd name="T71" fmla="*/ 2147483647 h 830"/>
                <a:gd name="T72" fmla="*/ 2147483647 w 1232"/>
                <a:gd name="T73" fmla="*/ 2147483647 h 830"/>
                <a:gd name="T74" fmla="*/ 2147483647 w 1232"/>
                <a:gd name="T75" fmla="*/ 2147483647 h 830"/>
                <a:gd name="T76" fmla="*/ 2147483647 w 1232"/>
                <a:gd name="T77" fmla="*/ 2147483647 h 830"/>
                <a:gd name="T78" fmla="*/ 0 w 1232"/>
                <a:gd name="T79" fmla="*/ 2147483647 h 83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32"/>
                <a:gd name="T121" fmla="*/ 0 h 830"/>
                <a:gd name="T122" fmla="*/ 1232 w 1232"/>
                <a:gd name="T123" fmla="*/ 830 h 83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32" h="830">
                  <a:moveTo>
                    <a:pt x="0" y="630"/>
                  </a:moveTo>
                  <a:lnTo>
                    <a:pt x="4" y="460"/>
                  </a:lnTo>
                  <a:lnTo>
                    <a:pt x="28" y="456"/>
                  </a:lnTo>
                  <a:lnTo>
                    <a:pt x="24" y="414"/>
                  </a:lnTo>
                  <a:lnTo>
                    <a:pt x="74" y="406"/>
                  </a:lnTo>
                  <a:lnTo>
                    <a:pt x="112" y="378"/>
                  </a:lnTo>
                  <a:lnTo>
                    <a:pt x="246" y="370"/>
                  </a:lnTo>
                  <a:lnTo>
                    <a:pt x="476" y="400"/>
                  </a:lnTo>
                  <a:lnTo>
                    <a:pt x="548" y="406"/>
                  </a:lnTo>
                  <a:lnTo>
                    <a:pt x="538" y="344"/>
                  </a:lnTo>
                  <a:lnTo>
                    <a:pt x="558" y="280"/>
                  </a:lnTo>
                  <a:lnTo>
                    <a:pt x="524" y="178"/>
                  </a:lnTo>
                  <a:lnTo>
                    <a:pt x="526" y="136"/>
                  </a:lnTo>
                  <a:lnTo>
                    <a:pt x="528" y="104"/>
                  </a:lnTo>
                  <a:lnTo>
                    <a:pt x="584" y="90"/>
                  </a:lnTo>
                  <a:lnTo>
                    <a:pt x="644" y="90"/>
                  </a:lnTo>
                  <a:lnTo>
                    <a:pt x="720" y="64"/>
                  </a:lnTo>
                  <a:lnTo>
                    <a:pt x="818" y="46"/>
                  </a:lnTo>
                  <a:lnTo>
                    <a:pt x="848" y="38"/>
                  </a:lnTo>
                  <a:lnTo>
                    <a:pt x="852" y="66"/>
                  </a:lnTo>
                  <a:lnTo>
                    <a:pt x="918" y="36"/>
                  </a:lnTo>
                  <a:lnTo>
                    <a:pt x="984" y="16"/>
                  </a:lnTo>
                  <a:lnTo>
                    <a:pt x="1032" y="0"/>
                  </a:lnTo>
                  <a:lnTo>
                    <a:pt x="1062" y="88"/>
                  </a:lnTo>
                  <a:lnTo>
                    <a:pt x="1108" y="170"/>
                  </a:lnTo>
                  <a:lnTo>
                    <a:pt x="1150" y="244"/>
                  </a:lnTo>
                  <a:lnTo>
                    <a:pt x="1232" y="368"/>
                  </a:lnTo>
                  <a:lnTo>
                    <a:pt x="1022" y="440"/>
                  </a:lnTo>
                  <a:lnTo>
                    <a:pt x="796" y="514"/>
                  </a:lnTo>
                  <a:lnTo>
                    <a:pt x="580" y="596"/>
                  </a:lnTo>
                  <a:lnTo>
                    <a:pt x="470" y="646"/>
                  </a:lnTo>
                  <a:lnTo>
                    <a:pt x="284" y="782"/>
                  </a:lnTo>
                  <a:lnTo>
                    <a:pt x="202" y="830"/>
                  </a:lnTo>
                  <a:lnTo>
                    <a:pt x="134" y="758"/>
                  </a:lnTo>
                  <a:lnTo>
                    <a:pt x="134" y="736"/>
                  </a:lnTo>
                  <a:lnTo>
                    <a:pt x="102" y="712"/>
                  </a:lnTo>
                  <a:lnTo>
                    <a:pt x="84" y="676"/>
                  </a:lnTo>
                  <a:lnTo>
                    <a:pt x="56" y="632"/>
                  </a:lnTo>
                  <a:lnTo>
                    <a:pt x="28" y="628"/>
                  </a:lnTo>
                  <a:lnTo>
                    <a:pt x="0" y="630"/>
                  </a:lnTo>
                  <a:close/>
                </a:path>
              </a:pathLst>
            </a:custGeom>
            <a:solidFill>
              <a:srgbClr val="CBD4BF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6"/>
            <p:cNvSpPr>
              <a:spLocks/>
            </p:cNvSpPr>
            <p:nvPr>
              <p:custDataLst>
                <p:tags r:id="rId5"/>
              </p:custDataLst>
            </p:nvPr>
          </p:nvSpPr>
          <p:spPr bwMode="gray">
            <a:xfrm>
              <a:off x="-9761" y="-27829"/>
              <a:ext cx="24725" cy="20728"/>
            </a:xfrm>
            <a:custGeom>
              <a:avLst/>
              <a:gdLst>
                <a:gd name="T0" fmla="*/ 1142 w 24725"/>
                <a:gd name="T1" fmla="*/ 10616 h 20728"/>
                <a:gd name="T2" fmla="*/ 3796 w 24725"/>
                <a:gd name="T3" fmla="*/ 12061 h 20728"/>
                <a:gd name="T4" fmla="*/ 5543 w 24725"/>
                <a:gd name="T5" fmla="*/ 12968 h 20728"/>
                <a:gd name="T6" fmla="*/ 6887 w 24725"/>
                <a:gd name="T7" fmla="*/ 14614 h 20728"/>
                <a:gd name="T8" fmla="*/ 8197 w 24725"/>
                <a:gd name="T9" fmla="*/ 17402 h 20728"/>
                <a:gd name="T10" fmla="*/ 9037 w 24725"/>
                <a:gd name="T11" fmla="*/ 19283 h 20728"/>
                <a:gd name="T12" fmla="*/ 10296 w 24725"/>
                <a:gd name="T13" fmla="*/ 20728 h 20728"/>
                <a:gd name="T14" fmla="*/ 12934 w 24725"/>
                <a:gd name="T15" fmla="*/ 19451 h 20728"/>
                <a:gd name="T16" fmla="*/ 16998 w 24725"/>
                <a:gd name="T17" fmla="*/ 17805 h 20728"/>
                <a:gd name="T18" fmla="*/ 22995 w 24725"/>
                <a:gd name="T19" fmla="*/ 16042 h 20728"/>
                <a:gd name="T20" fmla="*/ 24624 w 24725"/>
                <a:gd name="T21" fmla="*/ 14295 h 20728"/>
                <a:gd name="T22" fmla="*/ 23381 w 24725"/>
                <a:gd name="T23" fmla="*/ 13740 h 20728"/>
                <a:gd name="T24" fmla="*/ 22525 w 24725"/>
                <a:gd name="T25" fmla="*/ 13203 h 20728"/>
                <a:gd name="T26" fmla="*/ 22021 w 24725"/>
                <a:gd name="T27" fmla="*/ 12329 h 20728"/>
                <a:gd name="T28" fmla="*/ 22155 w 24725"/>
                <a:gd name="T29" fmla="*/ 11288 h 20728"/>
                <a:gd name="T30" fmla="*/ 21349 w 24725"/>
                <a:gd name="T31" fmla="*/ 10129 h 20728"/>
                <a:gd name="T32" fmla="*/ 21114 w 24725"/>
                <a:gd name="T33" fmla="*/ 9188 h 20728"/>
                <a:gd name="T34" fmla="*/ 20509 w 24725"/>
                <a:gd name="T35" fmla="*/ 8483 h 20728"/>
                <a:gd name="T36" fmla="*/ 19888 w 24725"/>
                <a:gd name="T37" fmla="*/ 7576 h 20728"/>
                <a:gd name="T38" fmla="*/ 20274 w 24725"/>
                <a:gd name="T39" fmla="*/ 6484 h 20728"/>
                <a:gd name="T40" fmla="*/ 21147 w 24725"/>
                <a:gd name="T41" fmla="*/ 5845 h 20728"/>
                <a:gd name="T42" fmla="*/ 21416 w 24725"/>
                <a:gd name="T43" fmla="*/ 4569 h 20728"/>
                <a:gd name="T44" fmla="*/ 21987 w 24725"/>
                <a:gd name="T45" fmla="*/ 3847 h 20728"/>
                <a:gd name="T46" fmla="*/ 22357 w 24725"/>
                <a:gd name="T47" fmla="*/ 2973 h 20728"/>
                <a:gd name="T48" fmla="*/ 22659 w 24725"/>
                <a:gd name="T49" fmla="*/ 2368 h 20728"/>
                <a:gd name="T50" fmla="*/ 22827 w 24725"/>
                <a:gd name="T51" fmla="*/ 1310 h 20728"/>
                <a:gd name="T52" fmla="*/ 21114 w 24725"/>
                <a:gd name="T53" fmla="*/ 941 h 20728"/>
                <a:gd name="T54" fmla="*/ 18477 w 24725"/>
                <a:gd name="T55" fmla="*/ 1209 h 20728"/>
                <a:gd name="T56" fmla="*/ 16209 w 24725"/>
                <a:gd name="T57" fmla="*/ 1831 h 20728"/>
                <a:gd name="T58" fmla="*/ 14664 w 24725"/>
                <a:gd name="T59" fmla="*/ 2049 h 20728"/>
                <a:gd name="T60" fmla="*/ 13740 w 24725"/>
                <a:gd name="T61" fmla="*/ 1478 h 20728"/>
                <a:gd name="T62" fmla="*/ 12312 w 24725"/>
                <a:gd name="T63" fmla="*/ 0 h 20728"/>
                <a:gd name="T64" fmla="*/ 10196 w 24725"/>
                <a:gd name="T65" fmla="*/ 2116 h 20728"/>
                <a:gd name="T66" fmla="*/ 9994 w 24725"/>
                <a:gd name="T67" fmla="*/ 3208 h 20728"/>
                <a:gd name="T68" fmla="*/ 8550 w 24725"/>
                <a:gd name="T69" fmla="*/ 5476 h 20728"/>
                <a:gd name="T70" fmla="*/ 6752 w 24725"/>
                <a:gd name="T71" fmla="*/ 8046 h 20728"/>
                <a:gd name="T72" fmla="*/ 4838 w 24725"/>
                <a:gd name="T73" fmla="*/ 9423 h 20728"/>
                <a:gd name="T74" fmla="*/ 3175 w 24725"/>
                <a:gd name="T75" fmla="*/ 9659 h 20728"/>
                <a:gd name="T76" fmla="*/ 2032 w 24725"/>
                <a:gd name="T77" fmla="*/ 8617 h 20728"/>
                <a:gd name="T78" fmla="*/ 638 w 24725"/>
                <a:gd name="T79" fmla="*/ 8886 h 20728"/>
                <a:gd name="T80" fmla="*/ 0 w 24725"/>
                <a:gd name="T81" fmla="*/ 10062 h 207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25"/>
                <a:gd name="T124" fmla="*/ 0 h 20728"/>
                <a:gd name="T125" fmla="*/ 24725 w 24725"/>
                <a:gd name="T126" fmla="*/ 20728 h 207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25" h="20728">
                  <a:moveTo>
                    <a:pt x="0" y="10062"/>
                  </a:moveTo>
                  <a:lnTo>
                    <a:pt x="1142" y="10616"/>
                  </a:lnTo>
                  <a:lnTo>
                    <a:pt x="2587" y="11321"/>
                  </a:lnTo>
                  <a:lnTo>
                    <a:pt x="3796" y="12061"/>
                  </a:lnTo>
                  <a:lnTo>
                    <a:pt x="4602" y="12531"/>
                  </a:lnTo>
                  <a:lnTo>
                    <a:pt x="5543" y="12968"/>
                  </a:lnTo>
                  <a:lnTo>
                    <a:pt x="6316" y="13908"/>
                  </a:lnTo>
                  <a:lnTo>
                    <a:pt x="6887" y="14614"/>
                  </a:lnTo>
                  <a:lnTo>
                    <a:pt x="7626" y="15890"/>
                  </a:lnTo>
                  <a:lnTo>
                    <a:pt x="8197" y="17402"/>
                  </a:lnTo>
                  <a:lnTo>
                    <a:pt x="8734" y="18376"/>
                  </a:lnTo>
                  <a:lnTo>
                    <a:pt x="9037" y="19283"/>
                  </a:lnTo>
                  <a:lnTo>
                    <a:pt x="9677" y="19945"/>
                  </a:lnTo>
                  <a:lnTo>
                    <a:pt x="10296" y="20728"/>
                  </a:lnTo>
                  <a:lnTo>
                    <a:pt x="11556" y="20056"/>
                  </a:lnTo>
                  <a:lnTo>
                    <a:pt x="12934" y="19451"/>
                  </a:lnTo>
                  <a:lnTo>
                    <a:pt x="15151" y="18511"/>
                  </a:lnTo>
                  <a:lnTo>
                    <a:pt x="16998" y="17805"/>
                  </a:lnTo>
                  <a:lnTo>
                    <a:pt x="19014" y="17100"/>
                  </a:lnTo>
                  <a:lnTo>
                    <a:pt x="22995" y="16042"/>
                  </a:lnTo>
                  <a:lnTo>
                    <a:pt x="24725" y="14748"/>
                  </a:lnTo>
                  <a:lnTo>
                    <a:pt x="24624" y="14295"/>
                  </a:lnTo>
                  <a:lnTo>
                    <a:pt x="23952" y="13992"/>
                  </a:lnTo>
                  <a:lnTo>
                    <a:pt x="23381" y="13740"/>
                  </a:lnTo>
                  <a:lnTo>
                    <a:pt x="22995" y="13488"/>
                  </a:lnTo>
                  <a:lnTo>
                    <a:pt x="22525" y="13203"/>
                  </a:lnTo>
                  <a:lnTo>
                    <a:pt x="22289" y="12699"/>
                  </a:lnTo>
                  <a:lnTo>
                    <a:pt x="22021" y="12329"/>
                  </a:lnTo>
                  <a:lnTo>
                    <a:pt x="21954" y="11842"/>
                  </a:lnTo>
                  <a:lnTo>
                    <a:pt x="22155" y="11288"/>
                  </a:lnTo>
                  <a:lnTo>
                    <a:pt x="21886" y="10784"/>
                  </a:lnTo>
                  <a:lnTo>
                    <a:pt x="21349" y="10129"/>
                  </a:lnTo>
                  <a:lnTo>
                    <a:pt x="21416" y="9591"/>
                  </a:lnTo>
                  <a:lnTo>
                    <a:pt x="21114" y="9188"/>
                  </a:lnTo>
                  <a:lnTo>
                    <a:pt x="20845" y="8718"/>
                  </a:lnTo>
                  <a:lnTo>
                    <a:pt x="20509" y="8483"/>
                  </a:lnTo>
                  <a:lnTo>
                    <a:pt x="20240" y="8046"/>
                  </a:lnTo>
                  <a:lnTo>
                    <a:pt x="19888" y="7576"/>
                  </a:lnTo>
                  <a:lnTo>
                    <a:pt x="19955" y="6988"/>
                  </a:lnTo>
                  <a:lnTo>
                    <a:pt x="20274" y="6484"/>
                  </a:lnTo>
                  <a:lnTo>
                    <a:pt x="20912" y="6148"/>
                  </a:lnTo>
                  <a:lnTo>
                    <a:pt x="21147" y="5845"/>
                  </a:lnTo>
                  <a:lnTo>
                    <a:pt x="21214" y="5140"/>
                  </a:lnTo>
                  <a:lnTo>
                    <a:pt x="21416" y="4569"/>
                  </a:lnTo>
                  <a:lnTo>
                    <a:pt x="21819" y="4317"/>
                  </a:lnTo>
                  <a:lnTo>
                    <a:pt x="21987" y="3847"/>
                  </a:lnTo>
                  <a:lnTo>
                    <a:pt x="21920" y="3477"/>
                  </a:lnTo>
                  <a:lnTo>
                    <a:pt x="22357" y="2973"/>
                  </a:lnTo>
                  <a:lnTo>
                    <a:pt x="22659" y="2704"/>
                  </a:lnTo>
                  <a:lnTo>
                    <a:pt x="22659" y="2368"/>
                  </a:lnTo>
                  <a:lnTo>
                    <a:pt x="22693" y="1898"/>
                  </a:lnTo>
                  <a:lnTo>
                    <a:pt x="22827" y="1310"/>
                  </a:lnTo>
                  <a:lnTo>
                    <a:pt x="22357" y="974"/>
                  </a:lnTo>
                  <a:lnTo>
                    <a:pt x="21114" y="941"/>
                  </a:lnTo>
                  <a:lnTo>
                    <a:pt x="19552" y="974"/>
                  </a:lnTo>
                  <a:lnTo>
                    <a:pt x="18477" y="1209"/>
                  </a:lnTo>
                  <a:lnTo>
                    <a:pt x="17267" y="1377"/>
                  </a:lnTo>
                  <a:lnTo>
                    <a:pt x="16209" y="1831"/>
                  </a:lnTo>
                  <a:lnTo>
                    <a:pt x="14764" y="2469"/>
                  </a:lnTo>
                  <a:lnTo>
                    <a:pt x="14664" y="2049"/>
                  </a:lnTo>
                  <a:lnTo>
                    <a:pt x="14227" y="1629"/>
                  </a:lnTo>
                  <a:lnTo>
                    <a:pt x="13740" y="1478"/>
                  </a:lnTo>
                  <a:lnTo>
                    <a:pt x="12967" y="655"/>
                  </a:lnTo>
                  <a:lnTo>
                    <a:pt x="12312" y="0"/>
                  </a:lnTo>
                  <a:lnTo>
                    <a:pt x="11355" y="1293"/>
                  </a:lnTo>
                  <a:lnTo>
                    <a:pt x="10196" y="2116"/>
                  </a:lnTo>
                  <a:lnTo>
                    <a:pt x="9641" y="2772"/>
                  </a:lnTo>
                  <a:lnTo>
                    <a:pt x="9994" y="3208"/>
                  </a:lnTo>
                  <a:lnTo>
                    <a:pt x="9389" y="4149"/>
                  </a:lnTo>
                  <a:lnTo>
                    <a:pt x="8550" y="5476"/>
                  </a:lnTo>
                  <a:lnTo>
                    <a:pt x="7592" y="7055"/>
                  </a:lnTo>
                  <a:lnTo>
                    <a:pt x="6752" y="8046"/>
                  </a:lnTo>
                  <a:lnTo>
                    <a:pt x="5812" y="8852"/>
                  </a:lnTo>
                  <a:lnTo>
                    <a:pt x="4838" y="9423"/>
                  </a:lnTo>
                  <a:lnTo>
                    <a:pt x="3914" y="9692"/>
                  </a:lnTo>
                  <a:lnTo>
                    <a:pt x="3175" y="9659"/>
                  </a:lnTo>
                  <a:lnTo>
                    <a:pt x="2570" y="9255"/>
                  </a:lnTo>
                  <a:lnTo>
                    <a:pt x="2032" y="8617"/>
                  </a:lnTo>
                  <a:lnTo>
                    <a:pt x="1209" y="8651"/>
                  </a:lnTo>
                  <a:lnTo>
                    <a:pt x="638" y="8886"/>
                  </a:lnTo>
                  <a:lnTo>
                    <a:pt x="134" y="9457"/>
                  </a:lnTo>
                  <a:lnTo>
                    <a:pt x="0" y="10062"/>
                  </a:lnTo>
                  <a:close/>
                </a:path>
              </a:pathLst>
            </a:custGeom>
            <a:solidFill>
              <a:srgbClr val="5F97C6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7"/>
            <p:cNvSpPr>
              <a:spLocks/>
            </p:cNvSpPr>
            <p:nvPr>
              <p:custDataLst>
                <p:tags r:id="rId6"/>
              </p:custDataLst>
            </p:nvPr>
          </p:nvSpPr>
          <p:spPr bwMode="gray">
            <a:xfrm>
              <a:off x="519" y="-13074"/>
              <a:ext cx="18443" cy="16186"/>
            </a:xfrm>
            <a:custGeom>
              <a:avLst/>
              <a:gdLst>
                <a:gd name="T0" fmla="*/ 0 w 18443"/>
                <a:gd name="T1" fmla="*/ 5973 h 16186"/>
                <a:gd name="T2" fmla="*/ 1545 w 18443"/>
                <a:gd name="T3" fmla="*/ 5133 h 16186"/>
                <a:gd name="T4" fmla="*/ 3561 w 18443"/>
                <a:gd name="T5" fmla="*/ 4277 h 16186"/>
                <a:gd name="T6" fmla="*/ 5577 w 18443"/>
                <a:gd name="T7" fmla="*/ 3470 h 16186"/>
                <a:gd name="T8" fmla="*/ 8247 w 18443"/>
                <a:gd name="T9" fmla="*/ 2412 h 16186"/>
                <a:gd name="T10" fmla="*/ 10767 w 18443"/>
                <a:gd name="T11" fmla="*/ 1757 h 16186"/>
                <a:gd name="T12" fmla="*/ 12732 w 18443"/>
                <a:gd name="T13" fmla="*/ 1304 h 16186"/>
                <a:gd name="T14" fmla="*/ 14457 w 18443"/>
                <a:gd name="T15" fmla="*/ 0 h 16186"/>
                <a:gd name="T16" fmla="*/ 15050 w 18443"/>
                <a:gd name="T17" fmla="*/ 296 h 16186"/>
                <a:gd name="T18" fmla="*/ 16226 w 18443"/>
                <a:gd name="T19" fmla="*/ 397 h 16186"/>
                <a:gd name="T20" fmla="*/ 16427 w 18443"/>
                <a:gd name="T21" fmla="*/ 1001 h 16186"/>
                <a:gd name="T22" fmla="*/ 16965 w 18443"/>
                <a:gd name="T23" fmla="*/ 1740 h 16186"/>
                <a:gd name="T24" fmla="*/ 17805 w 18443"/>
                <a:gd name="T25" fmla="*/ 2311 h 16186"/>
                <a:gd name="T26" fmla="*/ 17771 w 18443"/>
                <a:gd name="T27" fmla="*/ 2782 h 16186"/>
                <a:gd name="T28" fmla="*/ 18443 w 18443"/>
                <a:gd name="T29" fmla="*/ 3655 h 16186"/>
                <a:gd name="T30" fmla="*/ 18174 w 18443"/>
                <a:gd name="T31" fmla="*/ 4428 h 16186"/>
                <a:gd name="T32" fmla="*/ 17838 w 18443"/>
                <a:gd name="T33" fmla="*/ 6712 h 16186"/>
                <a:gd name="T34" fmla="*/ 15957 w 18443"/>
                <a:gd name="T35" fmla="*/ 9131 h 16186"/>
                <a:gd name="T36" fmla="*/ 12732 w 18443"/>
                <a:gd name="T37" fmla="*/ 11214 h 16186"/>
                <a:gd name="T38" fmla="*/ 8230 w 18443"/>
                <a:gd name="T39" fmla="*/ 14506 h 16186"/>
                <a:gd name="T40" fmla="*/ 5879 w 18443"/>
                <a:gd name="T41" fmla="*/ 16186 h 16186"/>
                <a:gd name="T42" fmla="*/ 5005 w 18443"/>
                <a:gd name="T43" fmla="*/ 13566 h 16186"/>
                <a:gd name="T44" fmla="*/ 4065 w 18443"/>
                <a:gd name="T45" fmla="*/ 14036 h 16186"/>
                <a:gd name="T46" fmla="*/ 2301 w 18443"/>
                <a:gd name="T47" fmla="*/ 13824 h 16186"/>
                <a:gd name="T48" fmla="*/ 1915 w 18443"/>
                <a:gd name="T49" fmla="*/ 12759 h 16186"/>
                <a:gd name="T50" fmla="*/ 1277 w 18443"/>
                <a:gd name="T51" fmla="*/ 12121 h 16186"/>
                <a:gd name="T52" fmla="*/ 609 w 18443"/>
                <a:gd name="T53" fmla="*/ 11142 h 16186"/>
                <a:gd name="T54" fmla="*/ 525 w 18443"/>
                <a:gd name="T55" fmla="*/ 9666 h 16186"/>
                <a:gd name="T56" fmla="*/ 321 w 18443"/>
                <a:gd name="T57" fmla="*/ 7374 h 16186"/>
                <a:gd name="T58" fmla="*/ 0 w 18443"/>
                <a:gd name="T59" fmla="*/ 5973 h 161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443"/>
                <a:gd name="T91" fmla="*/ 0 h 16186"/>
                <a:gd name="T92" fmla="*/ 18443 w 18443"/>
                <a:gd name="T93" fmla="*/ 16186 h 1618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443" h="16186">
                  <a:moveTo>
                    <a:pt x="0" y="5973"/>
                  </a:moveTo>
                  <a:lnTo>
                    <a:pt x="1545" y="5133"/>
                  </a:lnTo>
                  <a:lnTo>
                    <a:pt x="3561" y="4277"/>
                  </a:lnTo>
                  <a:lnTo>
                    <a:pt x="5577" y="3470"/>
                  </a:lnTo>
                  <a:lnTo>
                    <a:pt x="8247" y="2412"/>
                  </a:lnTo>
                  <a:lnTo>
                    <a:pt x="10767" y="1757"/>
                  </a:lnTo>
                  <a:lnTo>
                    <a:pt x="12732" y="1304"/>
                  </a:lnTo>
                  <a:lnTo>
                    <a:pt x="14457" y="0"/>
                  </a:lnTo>
                  <a:lnTo>
                    <a:pt x="15050" y="296"/>
                  </a:lnTo>
                  <a:lnTo>
                    <a:pt x="16226" y="397"/>
                  </a:lnTo>
                  <a:lnTo>
                    <a:pt x="16427" y="1001"/>
                  </a:lnTo>
                  <a:lnTo>
                    <a:pt x="16965" y="1740"/>
                  </a:lnTo>
                  <a:lnTo>
                    <a:pt x="17805" y="2311"/>
                  </a:lnTo>
                  <a:lnTo>
                    <a:pt x="17771" y="2782"/>
                  </a:lnTo>
                  <a:lnTo>
                    <a:pt x="18443" y="3655"/>
                  </a:lnTo>
                  <a:lnTo>
                    <a:pt x="18174" y="4428"/>
                  </a:lnTo>
                  <a:lnTo>
                    <a:pt x="17838" y="6712"/>
                  </a:lnTo>
                  <a:lnTo>
                    <a:pt x="15957" y="9131"/>
                  </a:lnTo>
                  <a:lnTo>
                    <a:pt x="12732" y="11214"/>
                  </a:lnTo>
                  <a:lnTo>
                    <a:pt x="8230" y="14506"/>
                  </a:lnTo>
                  <a:lnTo>
                    <a:pt x="5879" y="16186"/>
                  </a:lnTo>
                  <a:lnTo>
                    <a:pt x="5005" y="13566"/>
                  </a:lnTo>
                  <a:lnTo>
                    <a:pt x="4065" y="14036"/>
                  </a:lnTo>
                  <a:lnTo>
                    <a:pt x="2301" y="13824"/>
                  </a:lnTo>
                  <a:lnTo>
                    <a:pt x="1915" y="12759"/>
                  </a:lnTo>
                  <a:lnTo>
                    <a:pt x="1277" y="12121"/>
                  </a:lnTo>
                  <a:lnTo>
                    <a:pt x="609" y="11142"/>
                  </a:lnTo>
                  <a:lnTo>
                    <a:pt x="525" y="9666"/>
                  </a:lnTo>
                  <a:lnTo>
                    <a:pt x="321" y="7374"/>
                  </a:lnTo>
                  <a:lnTo>
                    <a:pt x="0" y="5973"/>
                  </a:lnTo>
                  <a:close/>
                </a:path>
              </a:pathLst>
            </a:custGeom>
            <a:solidFill>
              <a:srgbClr val="FECC99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8"/>
            <p:cNvSpPr>
              <a:spLocks/>
            </p:cNvSpPr>
            <p:nvPr>
              <p:custDataLst>
                <p:tags r:id="rId7"/>
              </p:custDataLst>
            </p:nvPr>
          </p:nvSpPr>
          <p:spPr bwMode="gray">
            <a:xfrm>
              <a:off x="256" y="-6933"/>
              <a:ext cx="26248" cy="17456"/>
            </a:xfrm>
            <a:custGeom>
              <a:avLst/>
              <a:gdLst>
                <a:gd name="T0" fmla="*/ 2158 w 26248"/>
                <a:gd name="T1" fmla="*/ 12492 h 17456"/>
                <a:gd name="T2" fmla="*/ 901 w 26248"/>
                <a:gd name="T3" fmla="*/ 11389 h 17456"/>
                <a:gd name="T4" fmla="*/ 4346 w 26248"/>
                <a:gd name="T5" fmla="*/ 7899 h 17456"/>
                <a:gd name="T6" fmla="*/ 6142 w 26248"/>
                <a:gd name="T7" fmla="*/ 10028 h 17456"/>
                <a:gd name="T8" fmla="*/ 10677 w 26248"/>
                <a:gd name="T9" fmla="*/ 6753 h 17456"/>
                <a:gd name="T10" fmla="*/ 14675 w 26248"/>
                <a:gd name="T11" fmla="*/ 3998 h 17456"/>
                <a:gd name="T12" fmla="*/ 17127 w 26248"/>
                <a:gd name="T13" fmla="*/ 1814 h 17456"/>
                <a:gd name="T14" fmla="*/ 18639 w 26248"/>
                <a:gd name="T15" fmla="*/ 756 h 17456"/>
                <a:gd name="T16" fmla="*/ 18034 w 26248"/>
                <a:gd name="T17" fmla="*/ 3326 h 17456"/>
                <a:gd name="T18" fmla="*/ 18841 w 26248"/>
                <a:gd name="T19" fmla="*/ 4284 h 17456"/>
                <a:gd name="T20" fmla="*/ 19848 w 26248"/>
                <a:gd name="T21" fmla="*/ 5392 h 17456"/>
                <a:gd name="T22" fmla="*/ 20151 w 26248"/>
                <a:gd name="T23" fmla="*/ 6803 h 17456"/>
                <a:gd name="T24" fmla="*/ 21058 w 26248"/>
                <a:gd name="T25" fmla="*/ 7156 h 17456"/>
                <a:gd name="T26" fmla="*/ 21511 w 26248"/>
                <a:gd name="T27" fmla="*/ 6148 h 17456"/>
                <a:gd name="T28" fmla="*/ 22116 w 26248"/>
                <a:gd name="T29" fmla="*/ 5543 h 17456"/>
                <a:gd name="T30" fmla="*/ 23225 w 26248"/>
                <a:gd name="T31" fmla="*/ 6350 h 17456"/>
                <a:gd name="T32" fmla="*/ 24787 w 26248"/>
                <a:gd name="T33" fmla="*/ 7257 h 17456"/>
                <a:gd name="T34" fmla="*/ 26248 w 26248"/>
                <a:gd name="T35" fmla="*/ 8416 h 17456"/>
                <a:gd name="T36" fmla="*/ 24635 w 26248"/>
                <a:gd name="T37" fmla="*/ 9424 h 17456"/>
                <a:gd name="T38" fmla="*/ 23660 w 26248"/>
                <a:gd name="T39" fmla="*/ 10467 h 17456"/>
                <a:gd name="T40" fmla="*/ 22066 w 26248"/>
                <a:gd name="T41" fmla="*/ 10936 h 17456"/>
                <a:gd name="T42" fmla="*/ 19344 w 26248"/>
                <a:gd name="T43" fmla="*/ 11742 h 17456"/>
                <a:gd name="T44" fmla="*/ 16825 w 26248"/>
                <a:gd name="T45" fmla="*/ 12195 h 17456"/>
                <a:gd name="T46" fmla="*/ 15783 w 26248"/>
                <a:gd name="T47" fmla="*/ 13304 h 17456"/>
                <a:gd name="T48" fmla="*/ 16455 w 26248"/>
                <a:gd name="T49" fmla="*/ 15051 h 17456"/>
                <a:gd name="T50" fmla="*/ 15817 w 26248"/>
                <a:gd name="T51" fmla="*/ 16093 h 17456"/>
                <a:gd name="T52" fmla="*/ 14708 w 26248"/>
                <a:gd name="T53" fmla="*/ 16093 h 17456"/>
                <a:gd name="T54" fmla="*/ 13312 w 26248"/>
                <a:gd name="T55" fmla="*/ 15949 h 17456"/>
                <a:gd name="T56" fmla="*/ 11656 w 26248"/>
                <a:gd name="T57" fmla="*/ 15573 h 17456"/>
                <a:gd name="T58" fmla="*/ 10056 w 26248"/>
                <a:gd name="T59" fmla="*/ 15061 h 17456"/>
                <a:gd name="T60" fmla="*/ 9224 w 26248"/>
                <a:gd name="T61" fmla="*/ 14733 h 17456"/>
                <a:gd name="T62" fmla="*/ 8808 w 26248"/>
                <a:gd name="T63" fmla="*/ 14709 h 17456"/>
                <a:gd name="T64" fmla="*/ 7992 w 26248"/>
                <a:gd name="T65" fmla="*/ 13829 h 17456"/>
                <a:gd name="T66" fmla="*/ 6930 w 26248"/>
                <a:gd name="T67" fmla="*/ 15226 h 17456"/>
                <a:gd name="T68" fmla="*/ 5840 w 26248"/>
                <a:gd name="T69" fmla="*/ 15925 h 17456"/>
                <a:gd name="T70" fmla="*/ 4315 w 26248"/>
                <a:gd name="T71" fmla="*/ 17456 h 17456"/>
                <a:gd name="T72" fmla="*/ 2514 w 26248"/>
                <a:gd name="T73" fmla="*/ 16177 h 17456"/>
                <a:gd name="T74" fmla="*/ 297 w 26248"/>
                <a:gd name="T75" fmla="*/ 15421 h 174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248"/>
                <a:gd name="T115" fmla="*/ 0 h 17456"/>
                <a:gd name="T116" fmla="*/ 26248 w 26248"/>
                <a:gd name="T117" fmla="*/ 17456 h 174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248" h="17456">
                  <a:moveTo>
                    <a:pt x="0" y="15116"/>
                  </a:moveTo>
                  <a:lnTo>
                    <a:pt x="2158" y="12492"/>
                  </a:lnTo>
                  <a:lnTo>
                    <a:pt x="901" y="12296"/>
                  </a:lnTo>
                  <a:lnTo>
                    <a:pt x="901" y="11389"/>
                  </a:lnTo>
                  <a:lnTo>
                    <a:pt x="2546" y="7707"/>
                  </a:lnTo>
                  <a:lnTo>
                    <a:pt x="4346" y="7899"/>
                  </a:lnTo>
                  <a:lnTo>
                    <a:pt x="5270" y="7419"/>
                  </a:lnTo>
                  <a:lnTo>
                    <a:pt x="6142" y="10028"/>
                  </a:lnTo>
                  <a:lnTo>
                    <a:pt x="8191" y="8601"/>
                  </a:lnTo>
                  <a:lnTo>
                    <a:pt x="10677" y="6753"/>
                  </a:lnTo>
                  <a:lnTo>
                    <a:pt x="12950" y="5103"/>
                  </a:lnTo>
                  <a:lnTo>
                    <a:pt x="14675" y="3998"/>
                  </a:lnTo>
                  <a:lnTo>
                    <a:pt x="16216" y="2997"/>
                  </a:lnTo>
                  <a:lnTo>
                    <a:pt x="17127" y="1814"/>
                  </a:lnTo>
                  <a:lnTo>
                    <a:pt x="18185" y="0"/>
                  </a:lnTo>
                  <a:lnTo>
                    <a:pt x="18639" y="756"/>
                  </a:lnTo>
                  <a:lnTo>
                    <a:pt x="18135" y="2167"/>
                  </a:lnTo>
                  <a:lnTo>
                    <a:pt x="18034" y="3326"/>
                  </a:lnTo>
                  <a:lnTo>
                    <a:pt x="18185" y="3830"/>
                  </a:lnTo>
                  <a:lnTo>
                    <a:pt x="18841" y="4284"/>
                  </a:lnTo>
                  <a:lnTo>
                    <a:pt x="19344" y="4687"/>
                  </a:lnTo>
                  <a:lnTo>
                    <a:pt x="19848" y="5392"/>
                  </a:lnTo>
                  <a:lnTo>
                    <a:pt x="19999" y="6198"/>
                  </a:lnTo>
                  <a:lnTo>
                    <a:pt x="20151" y="6803"/>
                  </a:lnTo>
                  <a:lnTo>
                    <a:pt x="20554" y="7257"/>
                  </a:lnTo>
                  <a:lnTo>
                    <a:pt x="21058" y="7156"/>
                  </a:lnTo>
                  <a:lnTo>
                    <a:pt x="21310" y="6652"/>
                  </a:lnTo>
                  <a:lnTo>
                    <a:pt x="21511" y="6148"/>
                  </a:lnTo>
                  <a:lnTo>
                    <a:pt x="21763" y="5594"/>
                  </a:lnTo>
                  <a:lnTo>
                    <a:pt x="22116" y="5543"/>
                  </a:lnTo>
                  <a:lnTo>
                    <a:pt x="22620" y="5745"/>
                  </a:lnTo>
                  <a:lnTo>
                    <a:pt x="23225" y="6350"/>
                  </a:lnTo>
                  <a:lnTo>
                    <a:pt x="24081" y="6904"/>
                  </a:lnTo>
                  <a:lnTo>
                    <a:pt x="24787" y="7257"/>
                  </a:lnTo>
                  <a:lnTo>
                    <a:pt x="25543" y="7861"/>
                  </a:lnTo>
                  <a:lnTo>
                    <a:pt x="26248" y="8416"/>
                  </a:lnTo>
                  <a:lnTo>
                    <a:pt x="25391" y="8970"/>
                  </a:lnTo>
                  <a:lnTo>
                    <a:pt x="24635" y="9424"/>
                  </a:lnTo>
                  <a:lnTo>
                    <a:pt x="24081" y="10129"/>
                  </a:lnTo>
                  <a:lnTo>
                    <a:pt x="23660" y="10467"/>
                  </a:lnTo>
                  <a:lnTo>
                    <a:pt x="23426" y="10583"/>
                  </a:lnTo>
                  <a:lnTo>
                    <a:pt x="22066" y="10936"/>
                  </a:lnTo>
                  <a:lnTo>
                    <a:pt x="20352" y="11490"/>
                  </a:lnTo>
                  <a:lnTo>
                    <a:pt x="19344" y="11742"/>
                  </a:lnTo>
                  <a:lnTo>
                    <a:pt x="17933" y="12044"/>
                  </a:lnTo>
                  <a:lnTo>
                    <a:pt x="16825" y="12195"/>
                  </a:lnTo>
                  <a:lnTo>
                    <a:pt x="15582" y="12229"/>
                  </a:lnTo>
                  <a:lnTo>
                    <a:pt x="15783" y="13304"/>
                  </a:lnTo>
                  <a:lnTo>
                    <a:pt x="15985" y="14178"/>
                  </a:lnTo>
                  <a:lnTo>
                    <a:pt x="16455" y="15051"/>
                  </a:lnTo>
                  <a:lnTo>
                    <a:pt x="16858" y="16025"/>
                  </a:lnTo>
                  <a:lnTo>
                    <a:pt x="15817" y="16093"/>
                  </a:lnTo>
                  <a:lnTo>
                    <a:pt x="15160" y="16125"/>
                  </a:lnTo>
                  <a:lnTo>
                    <a:pt x="14708" y="16093"/>
                  </a:lnTo>
                  <a:lnTo>
                    <a:pt x="14008" y="16045"/>
                  </a:lnTo>
                  <a:lnTo>
                    <a:pt x="13312" y="15949"/>
                  </a:lnTo>
                  <a:lnTo>
                    <a:pt x="12584" y="15813"/>
                  </a:lnTo>
                  <a:lnTo>
                    <a:pt x="11656" y="15573"/>
                  </a:lnTo>
                  <a:lnTo>
                    <a:pt x="10520" y="15221"/>
                  </a:lnTo>
                  <a:lnTo>
                    <a:pt x="10056" y="15061"/>
                  </a:lnTo>
                  <a:lnTo>
                    <a:pt x="9456" y="14709"/>
                  </a:lnTo>
                  <a:lnTo>
                    <a:pt x="9224" y="14733"/>
                  </a:lnTo>
                  <a:lnTo>
                    <a:pt x="8992" y="14821"/>
                  </a:lnTo>
                  <a:lnTo>
                    <a:pt x="8808" y="14709"/>
                  </a:lnTo>
                  <a:lnTo>
                    <a:pt x="8648" y="14493"/>
                  </a:lnTo>
                  <a:lnTo>
                    <a:pt x="7992" y="13829"/>
                  </a:lnTo>
                  <a:lnTo>
                    <a:pt x="7251" y="14514"/>
                  </a:lnTo>
                  <a:lnTo>
                    <a:pt x="6930" y="15226"/>
                  </a:lnTo>
                  <a:lnTo>
                    <a:pt x="6999" y="15874"/>
                  </a:lnTo>
                  <a:lnTo>
                    <a:pt x="5840" y="15925"/>
                  </a:lnTo>
                  <a:lnTo>
                    <a:pt x="5138" y="16533"/>
                  </a:lnTo>
                  <a:lnTo>
                    <a:pt x="4315" y="17456"/>
                  </a:lnTo>
                  <a:lnTo>
                    <a:pt x="3471" y="16529"/>
                  </a:lnTo>
                  <a:lnTo>
                    <a:pt x="2514" y="16177"/>
                  </a:lnTo>
                  <a:lnTo>
                    <a:pt x="1456" y="15773"/>
                  </a:lnTo>
                  <a:lnTo>
                    <a:pt x="297" y="15421"/>
                  </a:lnTo>
                  <a:lnTo>
                    <a:pt x="0" y="15116"/>
                  </a:lnTo>
                  <a:close/>
                </a:path>
              </a:pathLst>
            </a:custGeom>
            <a:solidFill>
              <a:srgbClr val="BE91B8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9"/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-22057" y="-4782"/>
              <a:ext cx="24860" cy="11388"/>
            </a:xfrm>
            <a:custGeom>
              <a:avLst/>
              <a:gdLst>
                <a:gd name="T0" fmla="*/ 773 w 24860"/>
                <a:gd name="T1" fmla="*/ 11388 h 11388"/>
                <a:gd name="T2" fmla="*/ 571 w 24860"/>
                <a:gd name="T3" fmla="*/ 9473 h 11388"/>
                <a:gd name="T4" fmla="*/ 0 w 24860"/>
                <a:gd name="T5" fmla="*/ 7827 h 11388"/>
                <a:gd name="T6" fmla="*/ 991 w 24860"/>
                <a:gd name="T7" fmla="*/ 7273 h 11388"/>
                <a:gd name="T8" fmla="*/ 2452 w 24860"/>
                <a:gd name="T9" fmla="*/ 6215 h 11388"/>
                <a:gd name="T10" fmla="*/ 4552 w 24860"/>
                <a:gd name="T11" fmla="*/ 4636 h 11388"/>
                <a:gd name="T12" fmla="*/ 7676 w 24860"/>
                <a:gd name="T13" fmla="*/ 3342 h 11388"/>
                <a:gd name="T14" fmla="*/ 11422 w 24860"/>
                <a:gd name="T15" fmla="*/ 2032 h 11388"/>
                <a:gd name="T16" fmla="*/ 14983 w 24860"/>
                <a:gd name="T17" fmla="*/ 857 h 11388"/>
                <a:gd name="T18" fmla="*/ 17335 w 24860"/>
                <a:gd name="T19" fmla="*/ 34 h 11388"/>
                <a:gd name="T20" fmla="*/ 18107 w 24860"/>
                <a:gd name="T21" fmla="*/ 907 h 11388"/>
                <a:gd name="T22" fmla="*/ 18343 w 24860"/>
                <a:gd name="T23" fmla="*/ 1915 h 11388"/>
                <a:gd name="T24" fmla="*/ 23012 w 24860"/>
                <a:gd name="T25" fmla="*/ 0 h 11388"/>
                <a:gd name="T26" fmla="*/ 23180 w 24860"/>
                <a:gd name="T27" fmla="*/ 2822 h 11388"/>
                <a:gd name="T28" fmla="*/ 24558 w 24860"/>
                <a:gd name="T29" fmla="*/ 4535 h 11388"/>
                <a:gd name="T30" fmla="*/ 24860 w 24860"/>
                <a:gd name="T31" fmla="*/ 5509 h 11388"/>
                <a:gd name="T32" fmla="*/ 23209 w 24860"/>
                <a:gd name="T33" fmla="*/ 9258 h 11388"/>
                <a:gd name="T34" fmla="*/ 20493 w 24860"/>
                <a:gd name="T35" fmla="*/ 9204 h 11388"/>
                <a:gd name="T36" fmla="*/ 19082 w 24860"/>
                <a:gd name="T37" fmla="*/ 8633 h 11388"/>
                <a:gd name="T38" fmla="*/ 16394 w 24860"/>
                <a:gd name="T39" fmla="*/ 8969 h 11388"/>
                <a:gd name="T40" fmla="*/ 13774 w 24860"/>
                <a:gd name="T41" fmla="*/ 8129 h 11388"/>
                <a:gd name="T42" fmla="*/ 10750 w 24860"/>
                <a:gd name="T43" fmla="*/ 7794 h 11388"/>
                <a:gd name="T44" fmla="*/ 7189 w 24860"/>
                <a:gd name="T45" fmla="*/ 7491 h 11388"/>
                <a:gd name="T46" fmla="*/ 7996 w 24860"/>
                <a:gd name="T47" fmla="*/ 10851 h 11388"/>
                <a:gd name="T48" fmla="*/ 773 w 24860"/>
                <a:gd name="T49" fmla="*/ 11388 h 1138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860"/>
                <a:gd name="T76" fmla="*/ 0 h 11388"/>
                <a:gd name="T77" fmla="*/ 24860 w 24860"/>
                <a:gd name="T78" fmla="*/ 11388 h 1138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860" h="11388">
                  <a:moveTo>
                    <a:pt x="773" y="11388"/>
                  </a:moveTo>
                  <a:lnTo>
                    <a:pt x="571" y="9473"/>
                  </a:lnTo>
                  <a:lnTo>
                    <a:pt x="0" y="7827"/>
                  </a:lnTo>
                  <a:lnTo>
                    <a:pt x="991" y="7273"/>
                  </a:lnTo>
                  <a:lnTo>
                    <a:pt x="2452" y="6215"/>
                  </a:lnTo>
                  <a:lnTo>
                    <a:pt x="4552" y="4636"/>
                  </a:lnTo>
                  <a:lnTo>
                    <a:pt x="7676" y="3342"/>
                  </a:lnTo>
                  <a:lnTo>
                    <a:pt x="11422" y="2032"/>
                  </a:lnTo>
                  <a:lnTo>
                    <a:pt x="14983" y="857"/>
                  </a:lnTo>
                  <a:lnTo>
                    <a:pt x="17335" y="34"/>
                  </a:lnTo>
                  <a:lnTo>
                    <a:pt x="18107" y="907"/>
                  </a:lnTo>
                  <a:lnTo>
                    <a:pt x="18343" y="1915"/>
                  </a:lnTo>
                  <a:lnTo>
                    <a:pt x="23012" y="0"/>
                  </a:lnTo>
                  <a:lnTo>
                    <a:pt x="23180" y="2822"/>
                  </a:lnTo>
                  <a:lnTo>
                    <a:pt x="24558" y="4535"/>
                  </a:lnTo>
                  <a:lnTo>
                    <a:pt x="24860" y="5509"/>
                  </a:lnTo>
                  <a:lnTo>
                    <a:pt x="23209" y="9258"/>
                  </a:lnTo>
                  <a:lnTo>
                    <a:pt x="20493" y="9204"/>
                  </a:lnTo>
                  <a:lnTo>
                    <a:pt x="19082" y="8633"/>
                  </a:lnTo>
                  <a:lnTo>
                    <a:pt x="16394" y="8969"/>
                  </a:lnTo>
                  <a:lnTo>
                    <a:pt x="13774" y="8129"/>
                  </a:lnTo>
                  <a:lnTo>
                    <a:pt x="10750" y="7794"/>
                  </a:lnTo>
                  <a:lnTo>
                    <a:pt x="7189" y="7491"/>
                  </a:lnTo>
                  <a:lnTo>
                    <a:pt x="7996" y="10851"/>
                  </a:lnTo>
                  <a:lnTo>
                    <a:pt x="773" y="11388"/>
                  </a:lnTo>
                  <a:close/>
                </a:path>
              </a:pathLst>
            </a:custGeom>
            <a:solidFill>
              <a:srgbClr val="9AD9E8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0"/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-24173" y="-18204"/>
              <a:ext cx="25128" cy="15336"/>
            </a:xfrm>
            <a:custGeom>
              <a:avLst/>
              <a:gdLst>
                <a:gd name="T0" fmla="*/ 991 w 25128"/>
                <a:gd name="T1" fmla="*/ 12229 h 15336"/>
                <a:gd name="T2" fmla="*/ 890 w 25128"/>
                <a:gd name="T3" fmla="*/ 11338 h 15336"/>
                <a:gd name="T4" fmla="*/ 655 w 25128"/>
                <a:gd name="T5" fmla="*/ 10767 h 15336"/>
                <a:gd name="T6" fmla="*/ 353 w 25128"/>
                <a:gd name="T7" fmla="*/ 10062 h 15336"/>
                <a:gd name="T8" fmla="*/ 588 w 25128"/>
                <a:gd name="T9" fmla="*/ 8466 h 15336"/>
                <a:gd name="T10" fmla="*/ 974 w 25128"/>
                <a:gd name="T11" fmla="*/ 7240 h 15336"/>
                <a:gd name="T12" fmla="*/ 2116 w 25128"/>
                <a:gd name="T13" fmla="*/ 5526 h 15336"/>
                <a:gd name="T14" fmla="*/ 4233 w 25128"/>
                <a:gd name="T15" fmla="*/ 4938 h 15336"/>
                <a:gd name="T16" fmla="*/ 6803 w 25128"/>
                <a:gd name="T17" fmla="*/ 4787 h 15336"/>
                <a:gd name="T18" fmla="*/ 6903 w 25128"/>
                <a:gd name="T19" fmla="*/ 3376 h 15336"/>
                <a:gd name="T20" fmla="*/ 7105 w 25128"/>
                <a:gd name="T21" fmla="*/ 2721 h 15336"/>
                <a:gd name="T22" fmla="*/ 8113 w 25128"/>
                <a:gd name="T23" fmla="*/ 2721 h 15336"/>
                <a:gd name="T24" fmla="*/ 9272 w 25128"/>
                <a:gd name="T25" fmla="*/ 2419 h 15336"/>
                <a:gd name="T26" fmla="*/ 8919 w 25128"/>
                <a:gd name="T27" fmla="*/ 1461 h 15336"/>
                <a:gd name="T28" fmla="*/ 9020 w 25128"/>
                <a:gd name="T29" fmla="*/ 0 h 15336"/>
                <a:gd name="T30" fmla="*/ 10028 w 25128"/>
                <a:gd name="T31" fmla="*/ 1663 h 15336"/>
                <a:gd name="T32" fmla="*/ 12144 w 25128"/>
                <a:gd name="T33" fmla="*/ 1109 h 15336"/>
                <a:gd name="T34" fmla="*/ 14395 w 25128"/>
                <a:gd name="T35" fmla="*/ 487 h 15336"/>
                <a:gd name="T36" fmla="*/ 16360 w 25128"/>
                <a:gd name="T37" fmla="*/ 1394 h 15336"/>
                <a:gd name="T38" fmla="*/ 19014 w 25128"/>
                <a:gd name="T39" fmla="*/ 2889 h 15336"/>
                <a:gd name="T40" fmla="*/ 20845 w 25128"/>
                <a:gd name="T41" fmla="*/ 4367 h 15336"/>
                <a:gd name="T42" fmla="*/ 22508 w 25128"/>
                <a:gd name="T43" fmla="*/ 7441 h 15336"/>
                <a:gd name="T44" fmla="*/ 23516 w 25128"/>
                <a:gd name="T45" fmla="*/ 9709 h 15336"/>
                <a:gd name="T46" fmla="*/ 24826 w 25128"/>
                <a:gd name="T47" fmla="*/ 11322 h 15336"/>
                <a:gd name="T48" fmla="*/ 23751 w 25128"/>
                <a:gd name="T49" fmla="*/ 13992 h 15336"/>
                <a:gd name="T50" fmla="*/ 20441 w 25128"/>
                <a:gd name="T51" fmla="*/ 15336 h 15336"/>
                <a:gd name="T52" fmla="*/ 19753 w 25128"/>
                <a:gd name="T53" fmla="*/ 13808 h 15336"/>
                <a:gd name="T54" fmla="*/ 18773 w 25128"/>
                <a:gd name="T55" fmla="*/ 12516 h 15336"/>
                <a:gd name="T56" fmla="*/ 17637 w 25128"/>
                <a:gd name="T57" fmla="*/ 10734 h 15336"/>
                <a:gd name="T58" fmla="*/ 16478 w 25128"/>
                <a:gd name="T59" fmla="*/ 8516 h 15336"/>
                <a:gd name="T60" fmla="*/ 15016 w 25128"/>
                <a:gd name="T61" fmla="*/ 7660 h 15336"/>
                <a:gd name="T62" fmla="*/ 13034 w 25128"/>
                <a:gd name="T63" fmla="*/ 7878 h 15336"/>
                <a:gd name="T64" fmla="*/ 10582 w 25128"/>
                <a:gd name="T65" fmla="*/ 8416 h 15336"/>
                <a:gd name="T66" fmla="*/ 8516 w 25128"/>
                <a:gd name="T67" fmla="*/ 8920 h 15336"/>
                <a:gd name="T68" fmla="*/ 7559 w 25128"/>
                <a:gd name="T69" fmla="*/ 9978 h 15336"/>
                <a:gd name="T70" fmla="*/ 8062 w 25128"/>
                <a:gd name="T71" fmla="*/ 12044 h 15336"/>
                <a:gd name="T72" fmla="*/ 8012 w 25128"/>
                <a:gd name="T73" fmla="*/ 14110 h 15336"/>
                <a:gd name="T74" fmla="*/ 4132 w 25128"/>
                <a:gd name="T75" fmla="*/ 13656 h 15336"/>
                <a:gd name="T76" fmla="*/ 655 w 25128"/>
                <a:gd name="T77" fmla="*/ 13656 h 153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5128"/>
                <a:gd name="T118" fmla="*/ 0 h 15336"/>
                <a:gd name="T119" fmla="*/ 25128 w 25128"/>
                <a:gd name="T120" fmla="*/ 15336 h 153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5128" h="15336">
                  <a:moveTo>
                    <a:pt x="655" y="13656"/>
                  </a:moveTo>
                  <a:lnTo>
                    <a:pt x="991" y="12229"/>
                  </a:lnTo>
                  <a:lnTo>
                    <a:pt x="1008" y="11943"/>
                  </a:lnTo>
                  <a:lnTo>
                    <a:pt x="890" y="11338"/>
                  </a:lnTo>
                  <a:lnTo>
                    <a:pt x="403" y="11271"/>
                  </a:lnTo>
                  <a:lnTo>
                    <a:pt x="655" y="10767"/>
                  </a:lnTo>
                  <a:lnTo>
                    <a:pt x="336" y="10566"/>
                  </a:lnTo>
                  <a:lnTo>
                    <a:pt x="353" y="10062"/>
                  </a:lnTo>
                  <a:lnTo>
                    <a:pt x="353" y="9121"/>
                  </a:lnTo>
                  <a:lnTo>
                    <a:pt x="588" y="8466"/>
                  </a:lnTo>
                  <a:lnTo>
                    <a:pt x="0" y="8399"/>
                  </a:lnTo>
                  <a:lnTo>
                    <a:pt x="974" y="7240"/>
                  </a:lnTo>
                  <a:lnTo>
                    <a:pt x="1445" y="6165"/>
                  </a:lnTo>
                  <a:lnTo>
                    <a:pt x="2116" y="5526"/>
                  </a:lnTo>
                  <a:lnTo>
                    <a:pt x="3007" y="5090"/>
                  </a:lnTo>
                  <a:lnTo>
                    <a:pt x="4233" y="4938"/>
                  </a:lnTo>
                  <a:lnTo>
                    <a:pt x="5828" y="4737"/>
                  </a:lnTo>
                  <a:lnTo>
                    <a:pt x="6803" y="4787"/>
                  </a:lnTo>
                  <a:lnTo>
                    <a:pt x="6752" y="4082"/>
                  </a:lnTo>
                  <a:lnTo>
                    <a:pt x="6903" y="3376"/>
                  </a:lnTo>
                  <a:lnTo>
                    <a:pt x="7105" y="3124"/>
                  </a:lnTo>
                  <a:lnTo>
                    <a:pt x="7105" y="2721"/>
                  </a:lnTo>
                  <a:lnTo>
                    <a:pt x="7391" y="2906"/>
                  </a:lnTo>
                  <a:lnTo>
                    <a:pt x="8113" y="2721"/>
                  </a:lnTo>
                  <a:lnTo>
                    <a:pt x="8718" y="2570"/>
                  </a:lnTo>
                  <a:lnTo>
                    <a:pt x="9272" y="2419"/>
                  </a:lnTo>
                  <a:lnTo>
                    <a:pt x="9373" y="2016"/>
                  </a:lnTo>
                  <a:lnTo>
                    <a:pt x="8919" y="1461"/>
                  </a:lnTo>
                  <a:lnTo>
                    <a:pt x="8768" y="655"/>
                  </a:lnTo>
                  <a:lnTo>
                    <a:pt x="9020" y="0"/>
                  </a:lnTo>
                  <a:lnTo>
                    <a:pt x="9322" y="1109"/>
                  </a:lnTo>
                  <a:lnTo>
                    <a:pt x="10028" y="1663"/>
                  </a:lnTo>
                  <a:lnTo>
                    <a:pt x="10733" y="1663"/>
                  </a:lnTo>
                  <a:lnTo>
                    <a:pt x="12144" y="1109"/>
                  </a:lnTo>
                  <a:lnTo>
                    <a:pt x="13101" y="554"/>
                  </a:lnTo>
                  <a:lnTo>
                    <a:pt x="14395" y="487"/>
                  </a:lnTo>
                  <a:lnTo>
                    <a:pt x="15554" y="1041"/>
                  </a:lnTo>
                  <a:lnTo>
                    <a:pt x="16360" y="1394"/>
                  </a:lnTo>
                  <a:lnTo>
                    <a:pt x="17418" y="1999"/>
                  </a:lnTo>
                  <a:lnTo>
                    <a:pt x="19014" y="2889"/>
                  </a:lnTo>
                  <a:lnTo>
                    <a:pt x="19871" y="3309"/>
                  </a:lnTo>
                  <a:lnTo>
                    <a:pt x="20845" y="4367"/>
                  </a:lnTo>
                  <a:lnTo>
                    <a:pt x="21802" y="5778"/>
                  </a:lnTo>
                  <a:lnTo>
                    <a:pt x="22508" y="7441"/>
                  </a:lnTo>
                  <a:lnTo>
                    <a:pt x="23163" y="8852"/>
                  </a:lnTo>
                  <a:lnTo>
                    <a:pt x="23516" y="9709"/>
                  </a:lnTo>
                  <a:lnTo>
                    <a:pt x="24322" y="10566"/>
                  </a:lnTo>
                  <a:lnTo>
                    <a:pt x="24826" y="11322"/>
                  </a:lnTo>
                  <a:lnTo>
                    <a:pt x="25128" y="13455"/>
                  </a:lnTo>
                  <a:lnTo>
                    <a:pt x="23751" y="13992"/>
                  </a:lnTo>
                  <a:lnTo>
                    <a:pt x="22306" y="14597"/>
                  </a:lnTo>
                  <a:lnTo>
                    <a:pt x="20441" y="15336"/>
                  </a:lnTo>
                  <a:lnTo>
                    <a:pt x="20237" y="14352"/>
                  </a:lnTo>
                  <a:lnTo>
                    <a:pt x="19753" y="13808"/>
                  </a:lnTo>
                  <a:lnTo>
                    <a:pt x="19421" y="13464"/>
                  </a:lnTo>
                  <a:lnTo>
                    <a:pt x="18773" y="12516"/>
                  </a:lnTo>
                  <a:lnTo>
                    <a:pt x="18029" y="11376"/>
                  </a:lnTo>
                  <a:lnTo>
                    <a:pt x="17637" y="10734"/>
                  </a:lnTo>
                  <a:lnTo>
                    <a:pt x="17082" y="9726"/>
                  </a:lnTo>
                  <a:lnTo>
                    <a:pt x="16478" y="8516"/>
                  </a:lnTo>
                  <a:lnTo>
                    <a:pt x="16075" y="7257"/>
                  </a:lnTo>
                  <a:lnTo>
                    <a:pt x="15016" y="7660"/>
                  </a:lnTo>
                  <a:lnTo>
                    <a:pt x="13068" y="8449"/>
                  </a:lnTo>
                  <a:lnTo>
                    <a:pt x="13034" y="7878"/>
                  </a:lnTo>
                  <a:lnTo>
                    <a:pt x="11993" y="8214"/>
                  </a:lnTo>
                  <a:lnTo>
                    <a:pt x="10582" y="8416"/>
                  </a:lnTo>
                  <a:lnTo>
                    <a:pt x="9574" y="8819"/>
                  </a:lnTo>
                  <a:lnTo>
                    <a:pt x="8516" y="8920"/>
                  </a:lnTo>
                  <a:lnTo>
                    <a:pt x="7559" y="9171"/>
                  </a:lnTo>
                  <a:lnTo>
                    <a:pt x="7559" y="9978"/>
                  </a:lnTo>
                  <a:lnTo>
                    <a:pt x="7760" y="10784"/>
                  </a:lnTo>
                  <a:lnTo>
                    <a:pt x="8062" y="12044"/>
                  </a:lnTo>
                  <a:lnTo>
                    <a:pt x="7760" y="13102"/>
                  </a:lnTo>
                  <a:lnTo>
                    <a:pt x="8012" y="14110"/>
                  </a:lnTo>
                  <a:lnTo>
                    <a:pt x="5896" y="13959"/>
                  </a:lnTo>
                  <a:lnTo>
                    <a:pt x="4132" y="13656"/>
                  </a:lnTo>
                  <a:lnTo>
                    <a:pt x="2016" y="13556"/>
                  </a:lnTo>
                  <a:lnTo>
                    <a:pt x="655" y="13656"/>
                  </a:lnTo>
                  <a:close/>
                </a:path>
              </a:pathLst>
            </a:custGeom>
            <a:solidFill>
              <a:srgbClr val="FAAFCD"/>
            </a:solidFill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186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07" y="200614"/>
            <a:ext cx="8772593" cy="994172"/>
          </a:xfrm>
        </p:spPr>
        <p:txBody>
          <a:bodyPr/>
          <a:lstStyle/>
          <a:p>
            <a:r>
              <a:rPr lang="en-GB" sz="2400" dirty="0">
                <a:solidFill>
                  <a:srgbClr val="0070C0"/>
                </a:solidFill>
                <a:latin typeface="Arial Black" panose="020B0A04020102020204" pitchFamily="34" charset="0"/>
              </a:rPr>
              <a:t>National QOF Performance no exceptions. </a:t>
            </a:r>
            <a:r>
              <a:rPr lang="en-GB" sz="1350" dirty="0">
                <a:latin typeface="Arial Black" panose="020B0A04020102020204" pitchFamily="34" charset="0"/>
              </a:rPr>
              <a:t>2014/15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337" y="1194785"/>
            <a:ext cx="10437223" cy="513895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sz="4200" b="1" dirty="0"/>
              <a:t>C&amp;H  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 </a:t>
            </a:r>
            <a:r>
              <a:rPr lang="en-GB" sz="4200" dirty="0"/>
              <a:t>BP Target  CHD, stroke, PAD 1</a:t>
            </a:r>
            <a:r>
              <a:rPr lang="en-GB" sz="4200" baseline="30000" dirty="0"/>
              <a:t>st</a:t>
            </a:r>
            <a:r>
              <a:rPr lang="en-GB" sz="4200" dirty="0"/>
              <a:t> CKD BP  3</a:t>
            </a:r>
            <a:r>
              <a:rPr lang="en-GB" sz="4200" baseline="30000" dirty="0"/>
              <a:t>rd</a:t>
            </a:r>
            <a:r>
              <a:rPr lang="en-GB" sz="4200" dirty="0"/>
              <a:t> </a:t>
            </a:r>
            <a:r>
              <a:rPr lang="en-GB" sz="4200" dirty="0" err="1"/>
              <a:t>Hyptn</a:t>
            </a:r>
            <a:r>
              <a:rPr lang="en-GB" sz="4200" dirty="0"/>
              <a:t> 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</a:t>
            </a:r>
            <a:r>
              <a:rPr lang="en-GB" sz="4200" dirty="0"/>
              <a:t> AF anticoagulated (</a:t>
            </a:r>
            <a:r>
              <a:rPr lang="en-GB" sz="4200" i="1" dirty="0"/>
              <a:t>with exceptions</a:t>
            </a:r>
            <a:r>
              <a:rPr lang="en-GB" sz="4200" dirty="0"/>
              <a:t>)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</a:t>
            </a:r>
            <a:r>
              <a:rPr lang="en-GB" sz="4200" dirty="0"/>
              <a:t> COPD x spiro;MRC;FEV1  1</a:t>
            </a:r>
            <a:r>
              <a:rPr lang="en-GB" sz="4200" baseline="30000" dirty="0"/>
              <a:t>st</a:t>
            </a:r>
            <a:r>
              <a:rPr lang="en-GB" sz="4200" dirty="0"/>
              <a:t> Asthma review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exam; 2</a:t>
            </a:r>
            <a:r>
              <a:rPr lang="en-GB" sz="4200" baseline="30000" dirty="0"/>
              <a:t>nd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</a:t>
            </a:r>
            <a:r>
              <a:rPr lang="en-GB" sz="4200" dirty="0" err="1"/>
              <a:t>eductn</a:t>
            </a:r>
            <a:r>
              <a:rPr lang="en-GB" sz="4200" dirty="0"/>
              <a:t> 3</a:t>
            </a:r>
            <a:r>
              <a:rPr lang="en-GB" sz="4200" baseline="30000" dirty="0"/>
              <a:t>rd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BP 4</a:t>
            </a:r>
            <a:r>
              <a:rPr lang="en-GB" sz="4200" baseline="30000" dirty="0"/>
              <a:t>th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cholesterol</a:t>
            </a:r>
          </a:p>
          <a:p>
            <a:pPr marL="0" indent="0">
              <a:buNone/>
            </a:pPr>
            <a:r>
              <a:rPr lang="en-GB" sz="4200" dirty="0"/>
              <a:t>2</a:t>
            </a:r>
            <a:r>
              <a:rPr lang="en-GB" sz="4200" baseline="30000" dirty="0"/>
              <a:t>nd</a:t>
            </a:r>
            <a:r>
              <a:rPr lang="en-GB" sz="4200" dirty="0"/>
              <a:t> Dementia review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r>
              <a:rPr lang="en-GB" sz="4200" b="1" dirty="0"/>
              <a:t>Tower Hamlets</a:t>
            </a:r>
            <a:r>
              <a:rPr lang="en-GB" sz="4200" dirty="0"/>
              <a:t> 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</a:t>
            </a:r>
            <a:r>
              <a:rPr lang="en-GB" sz="4200" dirty="0"/>
              <a:t> </a:t>
            </a:r>
            <a:r>
              <a:rPr lang="en-GB" sz="4200" dirty="0" err="1"/>
              <a:t>Hyptn</a:t>
            </a:r>
            <a:r>
              <a:rPr lang="en-GB" sz="4200" dirty="0"/>
              <a:t> BP target 1</a:t>
            </a:r>
            <a:r>
              <a:rPr lang="en-GB" sz="4200" baseline="30000" dirty="0"/>
              <a:t>st</a:t>
            </a:r>
            <a:r>
              <a:rPr lang="en-GB" sz="4200" dirty="0"/>
              <a:t> BP recorded in people &gt;45 yrs 1</a:t>
            </a:r>
            <a:r>
              <a:rPr lang="en-GB" sz="4200" baseline="30000" dirty="0"/>
              <a:t>st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BP   2</a:t>
            </a:r>
            <a:r>
              <a:rPr lang="en-GB" sz="4200" baseline="30000" dirty="0"/>
              <a:t>nd</a:t>
            </a:r>
            <a:r>
              <a:rPr lang="en-GB" sz="4200" dirty="0"/>
              <a:t> CHD BP target</a:t>
            </a:r>
          </a:p>
          <a:p>
            <a:pPr marL="0" indent="0">
              <a:buNone/>
            </a:pPr>
            <a:r>
              <a:rPr lang="en-GB" sz="4200" dirty="0"/>
              <a:t>1</a:t>
            </a:r>
            <a:r>
              <a:rPr lang="en-GB" sz="4200" baseline="30000" dirty="0"/>
              <a:t>st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cholesterol</a:t>
            </a:r>
          </a:p>
          <a:p>
            <a:pPr marL="0" indent="0">
              <a:buNone/>
            </a:pPr>
            <a:r>
              <a:rPr lang="en-GB" sz="4200" dirty="0"/>
              <a:t>3</a:t>
            </a:r>
            <a:r>
              <a:rPr lang="en-GB" sz="4200" baseline="30000" dirty="0"/>
              <a:t>rd</a:t>
            </a:r>
            <a:r>
              <a:rPr lang="en-GB" sz="4200" dirty="0"/>
              <a:t> COPD </a:t>
            </a:r>
            <a:r>
              <a:rPr lang="en-GB" sz="4200" dirty="0" err="1"/>
              <a:t>spiro</a:t>
            </a:r>
            <a:endParaRPr lang="en-GB" sz="4200" dirty="0"/>
          </a:p>
          <a:p>
            <a:pPr marL="0" indent="0">
              <a:buNone/>
            </a:pPr>
            <a:endParaRPr lang="en-GB" sz="4200" b="1" dirty="0"/>
          </a:p>
          <a:p>
            <a:pPr marL="0" indent="0">
              <a:buNone/>
            </a:pPr>
            <a:r>
              <a:rPr lang="en-GB" sz="4200" b="1" dirty="0"/>
              <a:t>Newham </a:t>
            </a:r>
          </a:p>
          <a:p>
            <a:pPr marL="0" indent="0">
              <a:buNone/>
            </a:pPr>
            <a:r>
              <a:rPr lang="en-GB" sz="4200" dirty="0"/>
              <a:t>3</a:t>
            </a:r>
            <a:r>
              <a:rPr lang="en-GB" sz="4200" baseline="30000" dirty="0"/>
              <a:t>rd</a:t>
            </a:r>
            <a:r>
              <a:rPr lang="en-GB" sz="4200" dirty="0"/>
              <a:t> BP recorded &gt;45 years; 3</a:t>
            </a:r>
            <a:r>
              <a:rPr lang="en-GB" sz="4200" baseline="30000" dirty="0"/>
              <a:t>rd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</a:t>
            </a:r>
            <a:r>
              <a:rPr lang="en-GB" sz="4200" dirty="0" err="1"/>
              <a:t>Eductn</a:t>
            </a:r>
            <a:r>
              <a:rPr lang="en-GB" sz="4200" dirty="0"/>
              <a:t>  5</a:t>
            </a:r>
            <a:r>
              <a:rPr lang="en-GB" sz="4200" baseline="30000" dirty="0"/>
              <a:t>th</a:t>
            </a:r>
            <a:r>
              <a:rPr lang="en-GB" sz="4200" dirty="0"/>
              <a:t> Asthma review 6</a:t>
            </a:r>
            <a:r>
              <a:rPr lang="en-GB" sz="4200" baseline="30000" dirty="0"/>
              <a:t>th</a:t>
            </a:r>
            <a:r>
              <a:rPr lang="en-GB" sz="4200" dirty="0"/>
              <a:t> DM BP 9</a:t>
            </a:r>
            <a:r>
              <a:rPr lang="en-GB" sz="4200" baseline="30000" dirty="0"/>
              <a:t>th</a:t>
            </a:r>
            <a:r>
              <a:rPr lang="en-GB" sz="4200" dirty="0"/>
              <a:t> </a:t>
            </a:r>
            <a:r>
              <a:rPr lang="en-GB" sz="4200" dirty="0" err="1"/>
              <a:t>Diab</a:t>
            </a:r>
            <a:r>
              <a:rPr lang="en-GB" sz="4200" dirty="0"/>
              <a:t> </a:t>
            </a:r>
            <a:r>
              <a:rPr lang="en-GB" dirty="0" smtClean="0"/>
              <a:t>exam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30" name="Picture 6" descr="http://www.dreamstime.com/first-prize-thumb1314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74" y="1368964"/>
            <a:ext cx="309873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dreamstime.com/first-prize-thumb1314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06" y="1368964"/>
            <a:ext cx="309873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dreamstime.com/first-prize-thumb1314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39" y="1368964"/>
            <a:ext cx="309873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dreamstime.com/first-prize-thumb1314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724" y="3806996"/>
            <a:ext cx="309873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dreamstime.com/first-prize-thumb13140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413" y="3764262"/>
            <a:ext cx="309873" cy="4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Image result for 3rd prize ribbon"/>
          <p:cNvSpPr>
            <a:spLocks noChangeAspect="1" noChangeArrowheads="1"/>
          </p:cNvSpPr>
          <p:nvPr/>
        </p:nvSpPr>
        <p:spPr bwMode="auto">
          <a:xfrm>
            <a:off x="1640681" y="7489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3" name="AutoShape 14" descr="Image result for 3rd prize ribbon"/>
          <p:cNvSpPr>
            <a:spLocks noChangeAspect="1" noChangeArrowheads="1"/>
          </p:cNvSpPr>
          <p:nvPr/>
        </p:nvSpPr>
        <p:spPr bwMode="auto">
          <a:xfrm>
            <a:off x="1754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14" name="AutoShape 16" descr="Image result for 3rd prize ribbon"/>
          <p:cNvSpPr>
            <a:spLocks noChangeAspect="1" noChangeArrowheads="1"/>
          </p:cNvSpPr>
          <p:nvPr/>
        </p:nvSpPr>
        <p:spPr bwMode="auto">
          <a:xfrm>
            <a:off x="1869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888" y="5434112"/>
            <a:ext cx="305398" cy="546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760" y="612247"/>
            <a:ext cx="1495174" cy="804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287" y="6436722"/>
            <a:ext cx="2020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Source: 204/15 QOF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99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7846857"/>
              </p:ext>
            </p:extLst>
          </p:nvPr>
        </p:nvGraphicFramePr>
        <p:xfrm>
          <a:off x="419100" y="0"/>
          <a:ext cx="11391900" cy="668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033" y="1286322"/>
            <a:ext cx="428517" cy="5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4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6700096"/>
              </p:ext>
            </p:extLst>
          </p:nvPr>
        </p:nvGraphicFramePr>
        <p:xfrm>
          <a:off x="1384662" y="120650"/>
          <a:ext cx="9875521" cy="659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77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7WpofrK0Cuj6McU_xx3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DeNfo83qUC5Ojtszoa9c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7WpofrK0Cuj6McU_xx3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YvyuyUyE26mIKs.ahLY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oGFiKFXfUyvtWeaL5S53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  <p:tag name="THINKCELLSHAPEDONOTDELETE" val="pq1ae5AUvxEuw0AYPA5HCZ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p9X36XPYU6Iw9mDTSfy0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j6snrt8BEircLQtO5ld_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_.KYM7hVkeX16o.EecX_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E4MUtBC0aVMmoOGlMGq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nVJgCCB7UCln9JzNLllM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II9cIA2k6dqw9CZyFMP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nm8TyOUOON2_GadsJQ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.WEXYx7sEOBbnejlDmEe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MxQTa_EEKEdS8gXCMad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XilAJ4Vke7pi2FxXLq.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afvZX6rUmfL9nkAfdAJ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kFRrtOtESfqpTR9HxlW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e09XFu_0qntpAfjBGtB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kyPQTAY0uG3jv8zrVNe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Y6V8QiEUGL8Dc33qHfo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9Kbp_IC0KeKzRxrzTh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7uUR1UeEiR3IItqiNkg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hLM0joHUaVyK8oQGdZ7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gS8VVROUSu1Yhw7Zvcw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ke9MmUKE.AuM0wuBeXr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ye.9usBEOhDae2305c5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9IO4pGHEyhwYMjYv51i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rLV.MCMkCUVndO865F9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7_rT7gBUmS.pf_OK4iu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ZBMYOOakqjEPJpNzje1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oJwW35.aUKMsQvZMjR2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aMgVaJsG02NcSKszFHdG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LpyoQdEUWrVRxREaJC6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pKwlX_m0GKY79gPxf5D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pw0yXZwkG5zIaPu.lyS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X.WjNUtU6o4VVVqsX9h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1BWJSRYkCfUtHx93Cvt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uSU17DOEOODlgSthnRQ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LK5LPbhUiPTiwk5oYFM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S18WX1ckkihK2_VOxzsf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MU7FdUYhESQgbcB9F0N4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.70LCeO0iJGJjBpKW44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.V1cwauv0SxG9kr.6vmz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YKRhtKSU.rwREvZi5tm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NoPktwg0.fSe12culMq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jCA_gSl0ufo7udYQ7Jy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WL4IFgrkO0Oqg330Ige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xBnR.Pj0.miVC2Yb3Dg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oaybT0cEiVwRSduy6Y4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bJrJhRvZEad.8B.FmfxQ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HpdoXjT_ESVCFk2irYWA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wqpjvlvnkqHXI55BD0ul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Ggk0h2J0ai23zL3mdxS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5_7roS4cUec4glCJ_rR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VyETctQUWP7zpjGP7uM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AeyW7Pg0EiikqrOsPpx2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qWQFWol02uhopAGDfJB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9SSK3JS0SLAfqvAzoqi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SKg2lL_SECvWrRRwqLS4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ETrkysUuT37sIncaD2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FirQDoxr0yCysTK2wXIv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.TrF65q0qT4JEPSQToa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S0wo1cEeIVU_xEgpI6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ZJpVwKnUKmMvfwpTrpm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1mrlPJPTUqBrNJp3QEkG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zF5kHccE2mSrOhT4gqM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zYB0TOBEEafbJeeijqZD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Nj4hHSjky1Tl9AkZOY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2FTn.LuUaq0QBIi8B7B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EtRVkyykWJD4JISmtRs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J2Nbp5MU2yWGWczgjMQ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v8oxbvmS0GYuW.lsn4NQ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rIHWGjf7USDr4oisZ87KA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EXYmK4.iEyIIDgX4rQEs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65lL5o00yeWoL81LmZ3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BW3C4Vs02IsiezH9gmZ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3HDaZo9kKF_igcm2TUD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dMIAVfqUiiAWiTb3epw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uDDMg550KodfSENoKvD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vLJyh5nEq6SMkfNnlyL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3uEPA_N6U.RLd9H1luEd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5QmvaEu_k2h8oa6pwgGD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dLxbLi0uUyKYVJLHvA2I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WRz8Cbu30eEXwO8sxixM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KXQ8zMep0WHOjbgsKOdo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_zd9X3LHkyE7GRIK94Ml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6q3EMX1wkOggjV9Lw4nJ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QII9cIA2k6dqw9CZyFMP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7uUR1UeEiR3IItqiNkg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LpyoQdEUWrVRxREaJC6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YKRhtKSU.rwREvZi5tm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oVyETctQUWP7zpjGP7uM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zF5kHccE2mSrOhT4gqM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f3HDaZo9kKF_igcm2TUD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6q3EMX1wkOggjV9Lw4nJ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2040</TotalTime>
  <Words>1403</Words>
  <Application>Microsoft Office PowerPoint</Application>
  <PresentationFormat>Custom</PresentationFormat>
  <Paragraphs>440</Paragraphs>
  <Slides>53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TCLayout.ActiveDocument.1</vt:lpstr>
      <vt:lpstr>A Learning health system</vt:lpstr>
      <vt:lpstr>A Learning health system</vt:lpstr>
      <vt:lpstr>PowerPoint Presentation</vt:lpstr>
      <vt:lpstr>East London Diabetes belt</vt:lpstr>
      <vt:lpstr>Whats new?  2015-1898</vt:lpstr>
      <vt:lpstr>       Where we are today</vt:lpstr>
      <vt:lpstr>National QOF Performance no exceptions. 2014/15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 vaccination 1st and 2nd best in London.  In 2011/12 Newham 18/31 THamlets 9/31   </vt:lpstr>
      <vt:lpstr>PROMIS: Early success+++</vt:lpstr>
      <vt:lpstr>PowerPoint Presentation</vt:lpstr>
      <vt:lpstr>Achieving  Successful  improvement</vt:lpstr>
      <vt:lpstr>Single system IT</vt:lpstr>
      <vt:lpstr>Brain and spinal cord</vt:lpstr>
      <vt:lpstr>PowerPoint Presentation</vt:lpstr>
      <vt:lpstr>Belief                 Act                        Motivate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Choose wisely</vt:lpstr>
      <vt:lpstr>Smarter working</vt:lpstr>
      <vt:lpstr>Smarter working</vt:lpstr>
      <vt:lpstr>PowerPoint Presentation</vt:lpstr>
      <vt:lpstr>PowerPoint Presentation</vt:lpstr>
      <vt:lpstr>PowerPoint Presentation</vt:lpstr>
      <vt:lpstr>PowerPoint Presentation</vt:lpstr>
      <vt:lpstr>36  Practices in 8    neighbourhood       networks </vt:lpstr>
      <vt:lpstr>PowerPoint Presentation</vt:lpstr>
      <vt:lpstr>A learning health system </vt:lpstr>
      <vt:lpstr>CCG Resource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Dataservice (popn~2m) clinical as well as third party</vt:lpstr>
      <vt:lpstr>East London Shared Record-Progress &amp; Emerging Benefits</vt:lpstr>
      <vt:lpstr>    Dataservice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Whats new?  2015-1898</dc:title>
  <dc:creator>John Robson</dc:creator>
  <cp:lastModifiedBy>Alise Middleton</cp:lastModifiedBy>
  <cp:revision>61</cp:revision>
  <dcterms:created xsi:type="dcterms:W3CDTF">2016-02-28T17:07:42Z</dcterms:created>
  <dcterms:modified xsi:type="dcterms:W3CDTF">2016-04-06T15:05:17Z</dcterms:modified>
</cp:coreProperties>
</file>