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09" r:id="rId2"/>
    <p:sldId id="297" r:id="rId3"/>
    <p:sldId id="289" r:id="rId4"/>
    <p:sldId id="308" r:id="rId5"/>
    <p:sldId id="310" r:id="rId6"/>
    <p:sldId id="311" r:id="rId7"/>
    <p:sldId id="312" r:id="rId8"/>
    <p:sldId id="313" r:id="rId9"/>
    <p:sldId id="314" r:id="rId10"/>
    <p:sldId id="316" r:id="rId11"/>
    <p:sldId id="318" r:id="rId12"/>
    <p:sldId id="317" r:id="rId13"/>
    <p:sldId id="321" r:id="rId14"/>
    <p:sldId id="319" r:id="rId15"/>
    <p:sldId id="322" r:id="rId16"/>
    <p:sldId id="315" r:id="rId1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207618" initials="u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528" autoAdjust="0"/>
  </p:normalViewPr>
  <p:slideViewPr>
    <p:cSldViewPr>
      <p:cViewPr>
        <p:scale>
          <a:sx n="70" d="100"/>
          <a:sy n="70" d="100"/>
        </p:scale>
        <p:origin x="-2814" y="-8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0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DE646B-28A5-41FD-AB89-AB4A5E7C3208}" type="datetimeFigureOut">
              <a:rPr lang="en-GB" smtClean="0"/>
              <a:t>04/04/2016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821C8D-6226-4DCA-B7DC-E11B9C14A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5926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21C8D-6226-4DCA-B7DC-E11B9C14A4D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5886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21C8D-6226-4DCA-B7DC-E11B9C14A4D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4675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GB" sz="120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21C8D-6226-4DCA-B7DC-E11B9C14A4D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55820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21C8D-6226-4DCA-B7DC-E11B9C14A4D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09225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r>
              <a:rPr lang="en-GB" dirty="0" smtClean="0">
                <a:latin typeface="Arial" charset="0"/>
              </a:rPr>
              <a:t>Focusing on those patients who really need GP input (and more time) – have complex care needs/high demand/high cost, usually elderly with multi-morbidity but not always e.g. young chronic sick, or younger patients in more deprived areas.</a:t>
            </a:r>
          </a:p>
          <a:p>
            <a:pPr marL="0" indent="0">
              <a:buFont typeface="Arial" pitchFamily="34" charset="0"/>
              <a:buNone/>
            </a:pPr>
            <a:endParaRPr lang="en-GB" dirty="0" smtClean="0">
              <a:latin typeface="Arial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en-GB" dirty="0" smtClean="0">
                <a:latin typeface="Arial" charset="0"/>
              </a:rPr>
              <a:t>Needs others to play their part – frees up GPs to spend time where they are needed most/best return</a:t>
            </a:r>
          </a:p>
          <a:p>
            <a:pPr marL="171450" indent="-171450">
              <a:buFont typeface="Arial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21C8D-6226-4DCA-B7DC-E11B9C14A4D0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143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095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355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212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0983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7068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616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0143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4205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9553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2680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6359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2130425"/>
            <a:ext cx="8712968" cy="1470025"/>
          </a:xfrm>
        </p:spPr>
        <p:txBody>
          <a:bodyPr/>
          <a:lstStyle/>
          <a:p>
            <a:r>
              <a:rPr lang="en-GB" b="1" dirty="0" smtClean="0">
                <a:latin typeface="Calibri" pitchFamily="34" charset="0"/>
              </a:rPr>
              <a:t>Primary Care in Scotland: </a:t>
            </a:r>
            <a:r>
              <a:rPr lang="en-GB" dirty="0" smtClean="0">
                <a:latin typeface="Calibri" pitchFamily="34" charset="0"/>
              </a:rPr>
              <a:t/>
            </a:r>
            <a:br>
              <a:rPr lang="en-GB" dirty="0" smtClean="0">
                <a:latin typeface="Calibri" pitchFamily="34" charset="0"/>
              </a:rPr>
            </a:br>
            <a:r>
              <a:rPr lang="en-GB" dirty="0" smtClean="0">
                <a:latin typeface="Calibri" pitchFamily="34" charset="0"/>
              </a:rPr>
              <a:t>GP Clusters and the new GP contract</a:t>
            </a:r>
            <a:endParaRPr lang="en-GB" dirty="0">
              <a:latin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Dr Gregor Smith</a:t>
            </a:r>
          </a:p>
          <a:p>
            <a:r>
              <a:rPr lang="en-GB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Deputy CMO</a:t>
            </a:r>
            <a:endParaRPr lang="en-GB" dirty="0">
              <a:solidFill>
                <a:schemeClr val="bg1">
                  <a:lumMod val="65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1134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Future Role of the GP; </a:t>
            </a:r>
            <a:r>
              <a:rPr lang="en-GB" dirty="0" smtClean="0"/>
              <a:t>undifferentiated illness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Who needs further assessment, investigation, referral, treatment</a:t>
            </a:r>
          </a:p>
          <a:p>
            <a:r>
              <a:rPr lang="en-GB" dirty="0" smtClean="0"/>
              <a:t>Currently mainly done by GPs (future?)</a:t>
            </a:r>
          </a:p>
          <a:p>
            <a:r>
              <a:rPr lang="en-GB" dirty="0" smtClean="0"/>
              <a:t>Those people who ‘need to see a GP’</a:t>
            </a:r>
          </a:p>
          <a:p>
            <a:r>
              <a:rPr lang="en-GB" dirty="0" smtClean="0"/>
              <a:t>Not those who ‘need to see a n other (health) care professional/worker’</a:t>
            </a:r>
          </a:p>
          <a:p>
            <a:r>
              <a:rPr lang="en-GB" dirty="0" smtClean="0"/>
              <a:t>Needs more a n others!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0629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Expected Benefits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Patients; more time for </a:t>
            </a:r>
            <a:r>
              <a:rPr lang="en-GB" dirty="0" smtClean="0"/>
              <a:t>undifferentiated care; </a:t>
            </a:r>
            <a:r>
              <a:rPr lang="en-GB" dirty="0"/>
              <a:t>quicker access to right professional </a:t>
            </a:r>
          </a:p>
          <a:p>
            <a:r>
              <a:rPr lang="en-GB" dirty="0"/>
              <a:t>All practitioners; focus on quality of care for </a:t>
            </a:r>
            <a:r>
              <a:rPr lang="en-GB" dirty="0" smtClean="0"/>
              <a:t>people who ‘need to see them’</a:t>
            </a:r>
            <a:endParaRPr lang="en-GB" dirty="0"/>
          </a:p>
          <a:p>
            <a:r>
              <a:rPr lang="en-GB" dirty="0"/>
              <a:t>Wider system; best use of expensive </a:t>
            </a:r>
            <a:r>
              <a:rPr lang="en-GB" dirty="0" smtClean="0"/>
              <a:t>resources; </a:t>
            </a:r>
            <a:r>
              <a:rPr lang="en-GB" dirty="0"/>
              <a:t>secondary benefits of </a:t>
            </a:r>
            <a:r>
              <a:rPr lang="en-GB" dirty="0" smtClean="0"/>
              <a:t>most effective rates of assessment, investigation, referral (and admission?)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4990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Future Role of the GP; </a:t>
            </a:r>
            <a:r>
              <a:rPr lang="en-GB" dirty="0" smtClean="0"/>
              <a:t>quality and leadership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Through a ‘peer led, values driven, quality process</a:t>
            </a:r>
          </a:p>
          <a:p>
            <a:pPr>
              <a:buFontTx/>
              <a:buChar char="-"/>
            </a:pPr>
            <a:r>
              <a:rPr lang="en-GB" dirty="0" smtClean="0"/>
              <a:t>Professionalism in care delivery at an individual practitioner level</a:t>
            </a:r>
          </a:p>
          <a:p>
            <a:pPr>
              <a:buFontTx/>
              <a:buChar char="-"/>
            </a:pPr>
            <a:r>
              <a:rPr lang="en-GB" dirty="0" smtClean="0"/>
              <a:t>Cluster working across practices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Practice Quality </a:t>
            </a:r>
            <a:r>
              <a:rPr lang="en-GB" dirty="0"/>
              <a:t>L</a:t>
            </a:r>
            <a:r>
              <a:rPr lang="en-GB" dirty="0" smtClean="0"/>
              <a:t>ead; role within practices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Cluster Quality Lead; role across practices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06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Role of the GP Cluster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 smtClean="0"/>
              <a:t>Intrinsic</a:t>
            </a:r>
          </a:p>
          <a:p>
            <a:r>
              <a:rPr lang="en-GB" sz="2000" dirty="0" smtClean="0"/>
              <a:t>Learning network, local solutions, peer support</a:t>
            </a:r>
          </a:p>
          <a:p>
            <a:r>
              <a:rPr lang="en-GB" sz="2000" dirty="0" smtClean="0"/>
              <a:t>Consider clinical priorities for collective population</a:t>
            </a:r>
          </a:p>
          <a:p>
            <a:r>
              <a:rPr lang="en-GB" sz="2000" dirty="0" smtClean="0"/>
              <a:t>Transparent use of data, techniques and tools to drive quality improvement – will, ideas, execution</a:t>
            </a:r>
          </a:p>
          <a:p>
            <a:r>
              <a:rPr lang="en-GB" sz="2000" dirty="0" smtClean="0"/>
              <a:t>Improve wellbeing, health and reduce health inequalities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 smtClean="0"/>
              <a:t>Extrinsic</a:t>
            </a:r>
          </a:p>
          <a:p>
            <a:r>
              <a:rPr lang="en-GB" sz="2000" dirty="0" smtClean="0"/>
              <a:t>Collaboration and practise systems working with </a:t>
            </a:r>
            <a:r>
              <a:rPr lang="en-GB" sz="2000" dirty="0" err="1" smtClean="0"/>
              <a:t>CMDT</a:t>
            </a:r>
            <a:r>
              <a:rPr lang="en-GB" sz="2000" dirty="0"/>
              <a:t> </a:t>
            </a:r>
            <a:r>
              <a:rPr lang="en-GB" sz="2000" dirty="0" smtClean="0"/>
              <a:t>and third sector partners</a:t>
            </a:r>
          </a:p>
          <a:p>
            <a:r>
              <a:rPr lang="en-GB" sz="2000" dirty="0" smtClean="0"/>
              <a:t>Influence priorities and strategic plans of </a:t>
            </a:r>
            <a:r>
              <a:rPr lang="en-GB" sz="2000" dirty="0" err="1" smtClean="0"/>
              <a:t>IJB</a:t>
            </a:r>
            <a:endParaRPr lang="en-GB" sz="2000" dirty="0" smtClean="0"/>
          </a:p>
          <a:p>
            <a:r>
              <a:rPr lang="en-GB" sz="2000" dirty="0" smtClean="0"/>
              <a:t>Provide critical opinion to aid transparency and oversight of managed services</a:t>
            </a:r>
          </a:p>
          <a:p>
            <a:r>
              <a:rPr lang="en-GB" sz="2000" dirty="0" smtClean="0"/>
              <a:t>Ensure relentless focus on improving clinical outcomes and addressing health inequalities 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42454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Expected Benefits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Continuous Quality Improvement is an intrinsic part of every practice (and practitioner within) </a:t>
            </a:r>
          </a:p>
          <a:p>
            <a:r>
              <a:rPr lang="en-GB" dirty="0" smtClean="0"/>
              <a:t>A greater focus on outcomes that matter (to individuals and communities)</a:t>
            </a:r>
            <a:endParaRPr lang="en-GB" dirty="0"/>
          </a:p>
          <a:p>
            <a:r>
              <a:rPr lang="en-GB" dirty="0" smtClean="0"/>
              <a:t>Practitioners have a voice in the wider health and social care system; with the aim of improving outcomes by action across the whole of the patient pathway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183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Quality framework that enables improvements in known </a:t>
            </a:r>
            <a:r>
              <a:rPr lang="en-GB" u="sng" dirty="0" smtClean="0"/>
              <a:t>and</a:t>
            </a:r>
            <a:r>
              <a:rPr lang="en-GB" dirty="0" smtClean="0"/>
              <a:t> omitted care </a:t>
            </a:r>
          </a:p>
          <a:p>
            <a:pPr lvl="1"/>
            <a:r>
              <a:rPr lang="en-GB" dirty="0" smtClean="0"/>
              <a:t>within GP clusters and </a:t>
            </a:r>
          </a:p>
          <a:p>
            <a:pPr lvl="1"/>
            <a:r>
              <a:rPr lang="en-GB" dirty="0" smtClean="0"/>
              <a:t>across local health and social care systems</a:t>
            </a:r>
          </a:p>
          <a:p>
            <a:r>
              <a:rPr lang="en-GB" dirty="0" smtClean="0"/>
              <a:t>Supporting infrastructure</a:t>
            </a:r>
          </a:p>
          <a:p>
            <a:pPr lvl="1"/>
            <a:r>
              <a:rPr lang="en-GB" dirty="0" smtClean="0"/>
              <a:t>Appropriate data, analysis and tools</a:t>
            </a:r>
          </a:p>
          <a:p>
            <a:pPr lvl="1"/>
            <a:r>
              <a:rPr lang="en-GB" dirty="0" smtClean="0"/>
              <a:t>Leadership and Improvement capability</a:t>
            </a:r>
          </a:p>
          <a:p>
            <a:pPr lvl="1"/>
            <a:r>
              <a:rPr lang="en-GB" dirty="0" smtClean="0"/>
              <a:t>IT; coding, extraction, </a:t>
            </a:r>
            <a:r>
              <a:rPr lang="en-GB" dirty="0" err="1" smtClean="0"/>
              <a:t>CDSS</a:t>
            </a:r>
            <a:endParaRPr lang="en-GB" dirty="0" smtClean="0"/>
          </a:p>
          <a:p>
            <a:pPr lvl="1"/>
            <a:r>
              <a:rPr lang="en-GB" dirty="0" smtClean="0"/>
              <a:t>Culture, protected time, trust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34411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safe transition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GB" dirty="0"/>
              <a:t>Need to ensure stability in the system</a:t>
            </a:r>
          </a:p>
          <a:p>
            <a:pPr>
              <a:spcBef>
                <a:spcPts val="0"/>
              </a:spcBef>
            </a:pPr>
            <a:endParaRPr lang="en-GB" dirty="0"/>
          </a:p>
          <a:p>
            <a:pPr>
              <a:spcBef>
                <a:spcPts val="0"/>
              </a:spcBef>
            </a:pPr>
            <a:r>
              <a:rPr lang="en-GB" dirty="0"/>
              <a:t>Transfer only when safe to do so</a:t>
            </a:r>
          </a:p>
          <a:p>
            <a:pPr>
              <a:spcBef>
                <a:spcPts val="0"/>
              </a:spcBef>
            </a:pPr>
            <a:endParaRPr lang="en-GB" dirty="0"/>
          </a:p>
          <a:p>
            <a:pPr>
              <a:spcBef>
                <a:spcPts val="0"/>
              </a:spcBef>
            </a:pPr>
            <a:r>
              <a:rPr lang="en-GB" dirty="0"/>
              <a:t>Deciding/agreeing what changes have </a:t>
            </a:r>
            <a:r>
              <a:rPr lang="en-GB"/>
              <a:t>greatest </a:t>
            </a:r>
            <a:r>
              <a:rPr lang="en-GB" smtClean="0"/>
              <a:t>benefit</a:t>
            </a:r>
          </a:p>
          <a:p>
            <a:pPr marL="0" indent="0">
              <a:spcBef>
                <a:spcPts val="0"/>
              </a:spcBef>
              <a:buNone/>
            </a:pPr>
            <a:endParaRPr lang="en-GB" dirty="0"/>
          </a:p>
          <a:p>
            <a:r>
              <a:rPr lang="en-GB" dirty="0" smtClean="0"/>
              <a:t>Evolution rather than revolution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139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libri" pitchFamily="34" charset="0"/>
              </a:rPr>
              <a:t>Why we need to change</a:t>
            </a:r>
            <a:endParaRPr lang="en-GB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GB" sz="2400" b="1" dirty="0" smtClean="0">
                <a:solidFill>
                  <a:schemeClr val="tx2"/>
                </a:solidFill>
                <a:latin typeface="Calibri" pitchFamily="34" charset="0"/>
              </a:rPr>
              <a:t>the world is changing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GB" sz="1800" dirty="0" smtClean="0">
                <a:latin typeface="Calibri" pitchFamily="34" charset="0"/>
              </a:rPr>
              <a:t>Demographics</a:t>
            </a:r>
            <a:endParaRPr lang="en-GB" sz="1800" dirty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  <a:defRPr/>
            </a:pPr>
            <a:r>
              <a:rPr lang="en-GB" sz="1800" dirty="0" smtClean="0">
                <a:latin typeface="Calibri" pitchFamily="34" charset="0"/>
              </a:rPr>
              <a:t>Health and Social Care integration – the new world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GB" sz="2400" b="1" dirty="0" smtClean="0">
                <a:solidFill>
                  <a:schemeClr val="tx2"/>
                </a:solidFill>
                <a:latin typeface="Calibri" pitchFamily="34" charset="0"/>
              </a:rPr>
              <a:t>keeping people in the community is right thing to do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GB" sz="1800" dirty="0" smtClean="0">
                <a:latin typeface="Calibri" pitchFamily="34" charset="0"/>
              </a:rPr>
              <a:t>Staying </a:t>
            </a:r>
            <a:r>
              <a:rPr lang="en-GB" sz="1800" dirty="0">
                <a:latin typeface="Calibri" pitchFamily="34" charset="0"/>
              </a:rPr>
              <a:t>at </a:t>
            </a:r>
            <a:r>
              <a:rPr lang="en-GB" sz="1800" dirty="0" smtClean="0">
                <a:latin typeface="Calibri" pitchFamily="34" charset="0"/>
              </a:rPr>
              <a:t>home or homely setting is </a:t>
            </a:r>
            <a:r>
              <a:rPr lang="en-GB" sz="1800" dirty="0">
                <a:latin typeface="Calibri" pitchFamily="34" charset="0"/>
              </a:rPr>
              <a:t>what people want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GB" sz="1800" dirty="0" smtClean="0">
                <a:latin typeface="Calibri" pitchFamily="34" charset="0"/>
              </a:rPr>
              <a:t>Investment </a:t>
            </a:r>
            <a:r>
              <a:rPr lang="en-GB" sz="1800" dirty="0">
                <a:latin typeface="Calibri" pitchFamily="34" charset="0"/>
              </a:rPr>
              <a:t>in primary care is cost </a:t>
            </a:r>
            <a:r>
              <a:rPr lang="en-GB" sz="1800" dirty="0" smtClean="0">
                <a:latin typeface="Calibri" pitchFamily="34" charset="0"/>
              </a:rPr>
              <a:t>effective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GB" sz="2400" b="1" dirty="0" smtClean="0">
                <a:solidFill>
                  <a:schemeClr val="tx2"/>
                </a:solidFill>
                <a:latin typeface="Calibri" pitchFamily="34" charset="0"/>
              </a:rPr>
              <a:t>the status quo is not sustainable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GB" sz="1800" dirty="0" smtClean="0">
                <a:latin typeface="Calibri" pitchFamily="34" charset="0"/>
              </a:rPr>
              <a:t>The system is under growing pressure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GB" sz="1800" dirty="0" smtClean="0">
                <a:latin typeface="Calibri" pitchFamily="34" charset="0"/>
              </a:rPr>
              <a:t>All professions  are keen to operate to the top of their professional capabilities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GB" sz="1800" dirty="0" smtClean="0">
                <a:latin typeface="Calibri" pitchFamily="34" charset="0"/>
              </a:rPr>
              <a:t>Health inequalities demand creative responses</a:t>
            </a:r>
          </a:p>
          <a:p>
            <a:pPr lvl="1">
              <a:buFont typeface="Arial" pitchFamily="34" charset="0"/>
              <a:buChar char="•"/>
            </a:pPr>
            <a:r>
              <a:rPr lang="en-GB" sz="1800" dirty="0" smtClean="0">
                <a:latin typeface="Calibri" pitchFamily="34" charset="0"/>
              </a:rPr>
              <a:t>Out of Hours review has demonstrated a clear way forward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0185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143000"/>
          </a:xfrm>
        </p:spPr>
        <p:txBody>
          <a:bodyPr/>
          <a:lstStyle/>
          <a:p>
            <a:r>
              <a:rPr lang="en-GB" dirty="0" smtClean="0">
                <a:latin typeface="Calibri" pitchFamily="34" charset="0"/>
              </a:rPr>
              <a:t>“a new world”</a:t>
            </a:r>
            <a:endParaRPr lang="en-GB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066" y="1412776"/>
            <a:ext cx="8229600" cy="4209331"/>
          </a:xfrm>
        </p:spPr>
        <p:txBody>
          <a:bodyPr/>
          <a:lstStyle/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/>
          </a:p>
          <a:p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823442" y="1484784"/>
            <a:ext cx="7632848" cy="43689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183482" y="1560984"/>
            <a:ext cx="6912768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2000" dirty="0">
                <a:solidFill>
                  <a:schemeClr val="bg1"/>
                </a:solidFill>
              </a:rPr>
              <a:t>“My vision puts </a:t>
            </a:r>
            <a:r>
              <a:rPr lang="en-GB" sz="2000" b="1" dirty="0">
                <a:solidFill>
                  <a:schemeClr val="bg1"/>
                </a:solidFill>
              </a:rPr>
              <a:t>primary and community care at the heart </a:t>
            </a:r>
            <a:r>
              <a:rPr lang="en-GB" sz="2000" dirty="0">
                <a:solidFill>
                  <a:schemeClr val="bg1"/>
                </a:solidFill>
              </a:rPr>
              <a:t>of the healthcare system, with highly skilled </a:t>
            </a:r>
            <a:r>
              <a:rPr lang="en-GB" sz="2000" b="1" dirty="0">
                <a:solidFill>
                  <a:schemeClr val="bg1"/>
                </a:solidFill>
              </a:rPr>
              <a:t>multidisciplinary teams </a:t>
            </a:r>
            <a:r>
              <a:rPr lang="en-GB" sz="2000" dirty="0">
                <a:solidFill>
                  <a:schemeClr val="bg1"/>
                </a:solidFill>
              </a:rPr>
              <a:t>delivering care both </a:t>
            </a:r>
            <a:r>
              <a:rPr lang="en-GB" sz="2000" b="1" dirty="0">
                <a:solidFill>
                  <a:schemeClr val="bg1"/>
                </a:solidFill>
              </a:rPr>
              <a:t>in and out of hours</a:t>
            </a:r>
            <a:r>
              <a:rPr lang="en-GB" sz="2000" dirty="0">
                <a:solidFill>
                  <a:schemeClr val="bg1"/>
                </a:solidFill>
              </a:rPr>
              <a:t>, and a wide </a:t>
            </a:r>
            <a:r>
              <a:rPr lang="en-GB" sz="2000" b="1" dirty="0">
                <a:solidFill>
                  <a:schemeClr val="bg1"/>
                </a:solidFill>
              </a:rPr>
              <a:t>range of services </a:t>
            </a:r>
            <a:r>
              <a:rPr lang="en-GB" sz="2000" dirty="0">
                <a:solidFill>
                  <a:schemeClr val="bg1"/>
                </a:solidFill>
              </a:rPr>
              <a:t>that are tailored to each local area. That care will take place in </a:t>
            </a:r>
            <a:r>
              <a:rPr lang="en-GB" sz="2000" b="1" dirty="0">
                <a:solidFill>
                  <a:schemeClr val="bg1"/>
                </a:solidFill>
              </a:rPr>
              <a:t>locality clusters</a:t>
            </a:r>
            <a:r>
              <a:rPr lang="en-GB" sz="2000" dirty="0">
                <a:solidFill>
                  <a:schemeClr val="bg1"/>
                </a:solidFill>
              </a:rPr>
              <a:t>, and our primary care </a:t>
            </a:r>
            <a:r>
              <a:rPr lang="en-GB" sz="2000" b="1" dirty="0">
                <a:solidFill>
                  <a:schemeClr val="bg1"/>
                </a:solidFill>
              </a:rPr>
              <a:t>professionals will be involved in the strategic planning</a:t>
            </a:r>
            <a:r>
              <a:rPr lang="en-GB" sz="2000" dirty="0">
                <a:solidFill>
                  <a:schemeClr val="bg1"/>
                </a:solidFill>
              </a:rPr>
              <a:t> of our health services. The people who need healthcare will be more </a:t>
            </a:r>
            <a:r>
              <a:rPr lang="en-GB" sz="2000" b="1" dirty="0">
                <a:solidFill>
                  <a:schemeClr val="bg1"/>
                </a:solidFill>
              </a:rPr>
              <a:t>empowered and informed </a:t>
            </a:r>
            <a:r>
              <a:rPr lang="en-GB" sz="2000" dirty="0">
                <a:solidFill>
                  <a:schemeClr val="bg1"/>
                </a:solidFill>
              </a:rPr>
              <a:t>than ever, and will </a:t>
            </a:r>
            <a:r>
              <a:rPr lang="en-GB" sz="2000" b="1" dirty="0">
                <a:solidFill>
                  <a:schemeClr val="bg1"/>
                </a:solidFill>
              </a:rPr>
              <a:t>take control of their own health</a:t>
            </a:r>
            <a:r>
              <a:rPr lang="en-GB" sz="2000" dirty="0">
                <a:solidFill>
                  <a:schemeClr val="bg1"/>
                </a:solidFill>
              </a:rPr>
              <a:t>. They will be able to directly access the </a:t>
            </a:r>
            <a:r>
              <a:rPr lang="en-GB" sz="2000" b="1" dirty="0">
                <a:solidFill>
                  <a:schemeClr val="bg1"/>
                </a:solidFill>
              </a:rPr>
              <a:t>right professional care at the right time</a:t>
            </a:r>
            <a:r>
              <a:rPr lang="en-GB" sz="2000" dirty="0">
                <a:solidFill>
                  <a:schemeClr val="bg1"/>
                </a:solidFill>
              </a:rPr>
              <a:t>, and remain </a:t>
            </a:r>
            <a:r>
              <a:rPr lang="en-GB" sz="2000" b="1" dirty="0">
                <a:solidFill>
                  <a:schemeClr val="bg1"/>
                </a:solidFill>
              </a:rPr>
              <a:t>at or near home </a:t>
            </a:r>
            <a:r>
              <a:rPr lang="en-GB" sz="2000" dirty="0">
                <a:solidFill>
                  <a:schemeClr val="bg1"/>
                </a:solidFill>
              </a:rPr>
              <a:t>wherever possible.”</a:t>
            </a:r>
          </a:p>
          <a:p>
            <a:pPr marL="0" indent="0">
              <a:buNone/>
            </a:pPr>
            <a:endParaRPr lang="en-GB" sz="1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sz="1400" dirty="0" smtClean="0">
                <a:solidFill>
                  <a:schemeClr val="bg1"/>
                </a:solidFill>
              </a:rPr>
              <a:t>Shona Robison, Scottish Parliament, 15 December 2015</a:t>
            </a:r>
            <a:endParaRPr lang="en-GB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44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flipH="1">
            <a:off x="1259632" y="1988840"/>
            <a:ext cx="1132" cy="338437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259632" y="5373216"/>
            <a:ext cx="698477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reeform 11"/>
          <p:cNvSpPr/>
          <p:nvPr/>
        </p:nvSpPr>
        <p:spPr>
          <a:xfrm>
            <a:off x="1260764" y="3837184"/>
            <a:ext cx="4059381" cy="998051"/>
          </a:xfrm>
          <a:custGeom>
            <a:avLst/>
            <a:gdLst>
              <a:gd name="connsiteX0" fmla="*/ 0 w 3283527"/>
              <a:gd name="connsiteY0" fmla="*/ 443870 h 443870"/>
              <a:gd name="connsiteX1" fmla="*/ 1884218 w 3283527"/>
              <a:gd name="connsiteY1" fmla="*/ 524 h 443870"/>
              <a:gd name="connsiteX2" fmla="*/ 3283527 w 3283527"/>
              <a:gd name="connsiteY2" fmla="*/ 346888 h 443870"/>
              <a:gd name="connsiteX3" fmla="*/ 3283527 w 3283527"/>
              <a:gd name="connsiteY3" fmla="*/ 346888 h 443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83527" h="443870">
                <a:moveTo>
                  <a:pt x="0" y="443870"/>
                </a:moveTo>
                <a:cubicBezTo>
                  <a:pt x="668482" y="230279"/>
                  <a:pt x="1336964" y="16688"/>
                  <a:pt x="1884218" y="524"/>
                </a:cubicBezTo>
                <a:cubicBezTo>
                  <a:pt x="2431472" y="-15640"/>
                  <a:pt x="3283527" y="346888"/>
                  <a:pt x="3283527" y="346888"/>
                </a:cubicBezTo>
                <a:lnTo>
                  <a:pt x="3283527" y="346888"/>
                </a:lnTo>
              </a:path>
            </a:pathLst>
          </a:cu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Freeform 13"/>
          <p:cNvSpPr/>
          <p:nvPr/>
        </p:nvSpPr>
        <p:spPr>
          <a:xfrm>
            <a:off x="4211960" y="2964872"/>
            <a:ext cx="3823855" cy="1870363"/>
          </a:xfrm>
          <a:custGeom>
            <a:avLst/>
            <a:gdLst>
              <a:gd name="connsiteX0" fmla="*/ 0 w 3823855"/>
              <a:gd name="connsiteY0" fmla="*/ 1870363 h 1870363"/>
              <a:gd name="connsiteX1" fmla="*/ 2549237 w 3823855"/>
              <a:gd name="connsiteY1" fmla="*/ 332509 h 1870363"/>
              <a:gd name="connsiteX2" fmla="*/ 3823855 w 3823855"/>
              <a:gd name="connsiteY2" fmla="*/ 0 h 1870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23855" h="1870363">
                <a:moveTo>
                  <a:pt x="0" y="1870363"/>
                </a:moveTo>
                <a:cubicBezTo>
                  <a:pt x="955964" y="1257299"/>
                  <a:pt x="1911928" y="644236"/>
                  <a:pt x="2549237" y="332509"/>
                </a:cubicBezTo>
                <a:cubicBezTo>
                  <a:pt x="3186546" y="20782"/>
                  <a:pt x="3505200" y="10391"/>
                  <a:pt x="3823855" y="0"/>
                </a:cubicBezTo>
              </a:path>
            </a:pathLst>
          </a:cu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Freeform 15"/>
          <p:cNvSpPr/>
          <p:nvPr/>
        </p:nvSpPr>
        <p:spPr>
          <a:xfrm>
            <a:off x="3574473" y="3479407"/>
            <a:ext cx="3422072" cy="718520"/>
          </a:xfrm>
          <a:custGeom>
            <a:avLst/>
            <a:gdLst>
              <a:gd name="connsiteX0" fmla="*/ 0 w 3422072"/>
              <a:gd name="connsiteY0" fmla="*/ 718520 h 718520"/>
              <a:gd name="connsiteX1" fmla="*/ 1939636 w 3422072"/>
              <a:gd name="connsiteY1" fmla="*/ 67357 h 718520"/>
              <a:gd name="connsiteX2" fmla="*/ 3422072 w 3422072"/>
              <a:gd name="connsiteY2" fmla="*/ 53502 h 718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22072" h="718520">
                <a:moveTo>
                  <a:pt x="0" y="718520"/>
                </a:moveTo>
                <a:cubicBezTo>
                  <a:pt x="684645" y="448356"/>
                  <a:pt x="1369291" y="178193"/>
                  <a:pt x="1939636" y="67357"/>
                </a:cubicBezTo>
                <a:cubicBezTo>
                  <a:pt x="2509981" y="-43479"/>
                  <a:pt x="2966026" y="5011"/>
                  <a:pt x="3422072" y="53502"/>
                </a:cubicBezTo>
              </a:path>
            </a:pathLst>
          </a:cu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 rot="16200000">
            <a:off x="-128638" y="2802125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tx2"/>
                </a:solidFill>
                <a:latin typeface="Calibri" pitchFamily="34" charset="0"/>
              </a:rPr>
              <a:t>performance</a:t>
            </a:r>
            <a:endParaRPr lang="en-GB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876256" y="5452196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tx2"/>
                </a:solidFill>
                <a:latin typeface="Calibri" pitchFamily="34" charset="0"/>
              </a:rPr>
              <a:t>time</a:t>
            </a:r>
            <a:endParaRPr lang="en-GB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3574473" y="1988840"/>
            <a:ext cx="0" cy="3384376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185728" y="5474693"/>
            <a:ext cx="777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tx2"/>
                </a:solidFill>
                <a:latin typeface="Calibri" pitchFamily="34" charset="0"/>
              </a:rPr>
              <a:t>now</a:t>
            </a:r>
            <a:endParaRPr lang="en-GB" b="1" dirty="0">
              <a:solidFill>
                <a:schemeClr val="tx2"/>
              </a:solidFill>
              <a:latin typeface="Calibri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4198106" y="1988840"/>
            <a:ext cx="0" cy="3384376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372200" y="1988840"/>
            <a:ext cx="0" cy="3384376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983455" y="5482974"/>
            <a:ext cx="777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tx2"/>
                </a:solidFill>
                <a:latin typeface="Calibri" pitchFamily="34" charset="0"/>
              </a:rPr>
              <a:t>2020</a:t>
            </a:r>
            <a:endParaRPr lang="en-GB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09361" y="5493403"/>
            <a:ext cx="777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tx2"/>
                </a:solidFill>
                <a:latin typeface="Calibri" pitchFamily="34" charset="0"/>
              </a:rPr>
              <a:t>2017</a:t>
            </a:r>
            <a:endParaRPr lang="en-GB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86851" y="3068960"/>
            <a:ext cx="15370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chemeClr val="tx2"/>
                </a:solidFill>
                <a:latin typeface="Calibri" pitchFamily="34" charset="0"/>
              </a:rPr>
              <a:t>transition</a:t>
            </a:r>
            <a:endParaRPr lang="en-GB" sz="20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75656" y="3437074"/>
            <a:ext cx="18147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chemeClr val="tx2"/>
                </a:solidFill>
                <a:latin typeface="Calibri" pitchFamily="34" charset="0"/>
              </a:rPr>
              <a:t>“old world”</a:t>
            </a:r>
            <a:endParaRPr lang="en-GB" sz="20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876256" y="2459699"/>
            <a:ext cx="1872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chemeClr val="tx2"/>
                </a:solidFill>
                <a:latin typeface="Calibri" pitchFamily="34" charset="0"/>
              </a:rPr>
              <a:t>“new world”</a:t>
            </a:r>
            <a:endParaRPr lang="en-GB" sz="20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dirty="0" smtClean="0">
                <a:latin typeface="Calibri" pitchFamily="34" charset="0"/>
              </a:rPr>
              <a:t>“Changing the world”</a:t>
            </a:r>
            <a:endParaRPr lang="en-GB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5478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GP Contract </a:t>
            </a:r>
            <a:br>
              <a:rPr lang="en-GB" dirty="0" smtClean="0"/>
            </a:br>
            <a:r>
              <a:rPr lang="en-GB" dirty="0" smtClean="0"/>
              <a:t>2016/17 QOF and </a:t>
            </a:r>
            <a:r>
              <a:rPr lang="en-GB" dirty="0" err="1" smtClean="0"/>
              <a:t>TQA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Quality and Outcomes Framework (QOF) dismantled from 1 April 2016</a:t>
            </a:r>
          </a:p>
          <a:p>
            <a:r>
              <a:rPr lang="en-GB" dirty="0" smtClean="0"/>
              <a:t>Transitional Quality Arrangements (</a:t>
            </a:r>
            <a:r>
              <a:rPr lang="en-GB" dirty="0" err="1" smtClean="0"/>
              <a:t>TQA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Cluster working; 6-8 practices?; Practice Quality Leads; Cluster Quality Leads; focussing on the outcomes and needs of the practice populations   </a:t>
            </a:r>
          </a:p>
          <a:p>
            <a:pPr lvl="1"/>
            <a:r>
              <a:rPr lang="en-GB" dirty="0" smtClean="0"/>
              <a:t>Disease Registers; Flu immunisation; Access; GP cluster working; Anticipatory Care Plans; Quality Prescribing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696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GP Contract </a:t>
            </a:r>
            <a:br>
              <a:rPr lang="en-GB" dirty="0"/>
            </a:br>
            <a:r>
              <a:rPr lang="en-GB" dirty="0" smtClean="0"/>
              <a:t>2016/17 – dismantling QOF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QOF</a:t>
            </a:r>
            <a:r>
              <a:rPr lang="en-GB" dirty="0" smtClean="0"/>
              <a:t> funding associated with 659 points transferred to Global Sum</a:t>
            </a:r>
          </a:p>
          <a:p>
            <a:r>
              <a:rPr lang="en-GB" dirty="0" smtClean="0"/>
              <a:t>Based on the 3 year average achievement</a:t>
            </a:r>
          </a:p>
          <a:p>
            <a:r>
              <a:rPr lang="en-GB" dirty="0" smtClean="0"/>
              <a:t>Expectation that clinical services will </a:t>
            </a:r>
            <a:r>
              <a:rPr lang="en-GB" u="sng" dirty="0" smtClean="0"/>
              <a:t>continue</a:t>
            </a:r>
            <a:r>
              <a:rPr lang="en-GB" dirty="0" smtClean="0"/>
              <a:t>, based on clinical judgement and the professionalism of GPs and their staff</a:t>
            </a:r>
          </a:p>
          <a:p>
            <a:r>
              <a:rPr lang="en-GB" dirty="0" smtClean="0"/>
              <a:t>Removes the link between achievement and payment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814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Scottish GP Contract</a:t>
            </a:r>
            <a:br>
              <a:rPr lang="en-GB" sz="4000" dirty="0" smtClean="0"/>
            </a:br>
            <a:r>
              <a:rPr lang="en-GB" sz="4000" dirty="0" smtClean="0"/>
              <a:t>2017 on – a re-focus 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r>
              <a:rPr lang="en-GB" dirty="0" smtClean="0"/>
              <a:t>Building on 2016/17 agreement</a:t>
            </a:r>
          </a:p>
          <a:p>
            <a:r>
              <a:rPr lang="en-GB" dirty="0" smtClean="0"/>
              <a:t>Deputy </a:t>
            </a:r>
            <a:r>
              <a:rPr lang="en-GB" dirty="0" err="1" smtClean="0"/>
              <a:t>CMO</a:t>
            </a:r>
            <a:r>
              <a:rPr lang="en-GB" dirty="0" smtClean="0"/>
              <a:t> group - Quality proposals</a:t>
            </a:r>
          </a:p>
          <a:p>
            <a:r>
              <a:rPr lang="en-GB" dirty="0"/>
              <a:t>Future role of the GP; </a:t>
            </a:r>
            <a:r>
              <a:rPr lang="en-GB" dirty="0" smtClean="0"/>
              <a:t>expert-generalist in </a:t>
            </a:r>
            <a:r>
              <a:rPr lang="en-GB" dirty="0"/>
              <a:t>complex </a:t>
            </a:r>
            <a:r>
              <a:rPr lang="en-GB" dirty="0" smtClean="0"/>
              <a:t>care; </a:t>
            </a:r>
            <a:r>
              <a:rPr lang="en-GB" dirty="0"/>
              <a:t>undifferentiated </a:t>
            </a:r>
            <a:r>
              <a:rPr lang="en-GB" dirty="0" smtClean="0"/>
              <a:t>illness; </a:t>
            </a:r>
            <a:r>
              <a:rPr lang="en-GB" dirty="0"/>
              <a:t>quality and leadership</a:t>
            </a:r>
          </a:p>
          <a:p>
            <a:r>
              <a:rPr lang="en-GB" dirty="0"/>
              <a:t>Future role of all professionals; ‘top of licence’</a:t>
            </a:r>
          </a:p>
          <a:p>
            <a:r>
              <a:rPr lang="en-GB" dirty="0"/>
              <a:t>GPs; a voice in the wider system</a:t>
            </a:r>
          </a:p>
          <a:p>
            <a:r>
              <a:rPr lang="en-GB" dirty="0"/>
              <a:t>Towards a ‘Primary care led NHS’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821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Future Role of the GP; Expert Generalist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GB" dirty="0"/>
              <a:t>Complex care; reactive and proactive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endParaRPr lang="en-GB" dirty="0"/>
          </a:p>
          <a:p>
            <a:pPr>
              <a:spcBef>
                <a:spcPts val="0"/>
              </a:spcBef>
              <a:defRPr/>
            </a:pPr>
            <a:r>
              <a:rPr lang="en-GB" dirty="0"/>
              <a:t>Reactive; support for other professionals working to the ‘top of their licence’ 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endParaRPr lang="en-GB" dirty="0"/>
          </a:p>
          <a:p>
            <a:pPr>
              <a:spcBef>
                <a:spcPts val="0"/>
              </a:spcBef>
              <a:defRPr/>
            </a:pPr>
            <a:r>
              <a:rPr lang="en-GB" dirty="0"/>
              <a:t>Pro-active; supported to identify and to work with others to address the needs of a cohort of ‘high gain’ individuals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651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Expected Benefits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Patients; more time for complex </a:t>
            </a:r>
            <a:r>
              <a:rPr lang="en-GB" dirty="0" smtClean="0"/>
              <a:t>needs; quicker access to right professional </a:t>
            </a:r>
            <a:endParaRPr lang="en-GB" dirty="0"/>
          </a:p>
          <a:p>
            <a:r>
              <a:rPr lang="en-GB" dirty="0"/>
              <a:t>All practitioners; focus on quality of care for high need patients, greater job satisfaction</a:t>
            </a:r>
          </a:p>
          <a:p>
            <a:r>
              <a:rPr lang="en-GB" dirty="0"/>
              <a:t>Wider system; best use of expensive resource; secondary benefits of high quality </a:t>
            </a:r>
            <a:r>
              <a:rPr lang="en-GB" dirty="0" err="1"/>
              <a:t>ACPs</a:t>
            </a:r>
            <a:r>
              <a:rPr lang="en-GB" dirty="0"/>
              <a:t>, acute referral and admission rates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973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ottish Government Whi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Scottish Government White</Template>
  <TotalTime>2922</TotalTime>
  <Words>963</Words>
  <Application>Microsoft Office PowerPoint</Application>
  <PresentationFormat>On-screen Show (4:3)</PresentationFormat>
  <Paragraphs>112</Paragraphs>
  <Slides>16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Scottish Government White</vt:lpstr>
      <vt:lpstr>Primary Care in Scotland:  GP Clusters and the new GP contract</vt:lpstr>
      <vt:lpstr>Why we need to change</vt:lpstr>
      <vt:lpstr>“a new world”</vt:lpstr>
      <vt:lpstr>PowerPoint Presentation</vt:lpstr>
      <vt:lpstr>GP Contract  2016/17 QOF and TQA</vt:lpstr>
      <vt:lpstr>GP Contract  2016/17 – dismantling QOF</vt:lpstr>
      <vt:lpstr>Scottish GP Contract 2017 on – a re-focus </vt:lpstr>
      <vt:lpstr>Future Role of the GP; Expert Generalist</vt:lpstr>
      <vt:lpstr>Expected Benefits</vt:lpstr>
      <vt:lpstr>Future Role of the GP; undifferentiated illness</vt:lpstr>
      <vt:lpstr>Expected Benefits</vt:lpstr>
      <vt:lpstr>Future Role of the GP; quality and leadership</vt:lpstr>
      <vt:lpstr>Role of the GP Cluster</vt:lpstr>
      <vt:lpstr>Expected Benefits</vt:lpstr>
      <vt:lpstr>Goal</vt:lpstr>
      <vt:lpstr>A safe transition</vt:lpstr>
    </vt:vector>
  </TitlesOfParts>
  <Company>Scottish Government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future of primary care</dc:title>
  <dc:creator>u201995</dc:creator>
  <cp:lastModifiedBy>Alise Middleton</cp:lastModifiedBy>
  <cp:revision>81</cp:revision>
  <dcterms:created xsi:type="dcterms:W3CDTF">2016-01-15T13:46:39Z</dcterms:created>
  <dcterms:modified xsi:type="dcterms:W3CDTF">2016-04-04T11:16:38Z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A13243955</vt:lpwstr>
  </property>
  <property fmtid="{D5CDD505-2E9C-101B-9397-08002B2CF9AE}" pid="4" name="Objective-Title">
    <vt:lpwstr>Primary care - presentations - RF 27 Jan 2015 - 21 January version 4</vt:lpwstr>
  </property>
  <property fmtid="{D5CDD505-2E9C-101B-9397-08002B2CF9AE}" pid="5" name="Objective-Comment">
    <vt:lpwstr>
    </vt:lpwstr>
  </property>
  <property fmtid="{D5CDD505-2E9C-101B-9397-08002B2CF9AE}" pid="6" name="Objective-CreationStamp">
    <vt:filetime>2016-01-22T16:49:59Z</vt:filetime>
  </property>
  <property fmtid="{D5CDD505-2E9C-101B-9397-08002B2CF9AE}" pid="7" name="Objective-IsApproved">
    <vt:bool>false</vt:bool>
  </property>
  <property fmtid="{D5CDD505-2E9C-101B-9397-08002B2CF9AE}" pid="8" name="Objective-IsPublished">
    <vt:bool>true</vt:bool>
  </property>
  <property fmtid="{D5CDD505-2E9C-101B-9397-08002B2CF9AE}" pid="9" name="Objective-DatePublished">
    <vt:filetime>2016-01-22T17:01:46Z</vt:filetime>
  </property>
  <property fmtid="{D5CDD505-2E9C-101B-9397-08002B2CF9AE}" pid="10" name="Objective-ModificationStamp">
    <vt:filetime>2016-01-22T17:01:47Z</vt:filetime>
  </property>
  <property fmtid="{D5CDD505-2E9C-101B-9397-08002B2CF9AE}" pid="11" name="Objective-Owner">
    <vt:lpwstr>Bell, Alison A (U201995)</vt:lpwstr>
  </property>
  <property fmtid="{D5CDD505-2E9C-101B-9397-08002B2CF9AE}" pid="12" name="Objective-Path">
    <vt:lpwstr>Objective Global Folder:SG File Plan:Health, nutrition and care:Health care:Primary health care:Advice and policy: Primary health care:Primary Care Innovation and Strategy Unit Core Brief: 2015-2020:</vt:lpwstr>
  </property>
  <property fmtid="{D5CDD505-2E9C-101B-9397-08002B2CF9AE}" pid="13" name="Objective-Parent">
    <vt:lpwstr>Primary Care Innovation and Strategy Unit Core Brief: 2015-2020</vt:lpwstr>
  </property>
  <property fmtid="{D5CDD505-2E9C-101B-9397-08002B2CF9AE}" pid="14" name="Objective-State">
    <vt:lpwstr>Published</vt:lpwstr>
  </property>
  <property fmtid="{D5CDD505-2E9C-101B-9397-08002B2CF9AE}" pid="15" name="Objective-Version">
    <vt:lpwstr>1.0</vt:lpwstr>
  </property>
  <property fmtid="{D5CDD505-2E9C-101B-9397-08002B2CF9AE}" pid="16" name="Objective-VersionNumber">
    <vt:i4>2</vt:i4>
  </property>
  <property fmtid="{D5CDD505-2E9C-101B-9397-08002B2CF9AE}" pid="17" name="Objective-VersionComment">
    <vt:lpwstr>Version 2</vt:lpwstr>
  </property>
  <property fmtid="{D5CDD505-2E9C-101B-9397-08002B2CF9AE}" pid="18" name="Objective-FileNumber">
    <vt:lpwstr>POL/22379</vt:lpwstr>
  </property>
  <property fmtid="{D5CDD505-2E9C-101B-9397-08002B2CF9AE}" pid="19" name="Objective-Classification">
    <vt:lpwstr>[Inherited - OFFICIAL]</vt:lpwstr>
  </property>
  <property fmtid="{D5CDD505-2E9C-101B-9397-08002B2CF9AE}" pid="20" name="Objective-Caveats">
    <vt:lpwstr>
    </vt:lpwstr>
  </property>
  <property fmtid="{D5CDD505-2E9C-101B-9397-08002B2CF9AE}" pid="21" name="Objective-Date of Original [system]">
    <vt:lpwstr>
    </vt:lpwstr>
  </property>
  <property fmtid="{D5CDD505-2E9C-101B-9397-08002B2CF9AE}" pid="22" name="Objective-Date Received [system]">
    <vt:lpwstr>
    </vt:lpwstr>
  </property>
  <property fmtid="{D5CDD505-2E9C-101B-9397-08002B2CF9AE}" pid="23" name="Objective-SG Web Publication - Category [system]">
    <vt:lpwstr>
    </vt:lpwstr>
  </property>
  <property fmtid="{D5CDD505-2E9C-101B-9397-08002B2CF9AE}" pid="24" name="Objective-SG Web Publication - Category 2 Classification [system]">
    <vt:lpwstr>
    </vt:lpwstr>
  </property>
</Properties>
</file>