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60" r:id="rId3"/>
    <p:sldId id="275" r:id="rId4"/>
    <p:sldId id="276" r:id="rId5"/>
    <p:sldId id="262" r:id="rId6"/>
    <p:sldId id="272" r:id="rId7"/>
    <p:sldId id="264" r:id="rId8"/>
    <p:sldId id="269" r:id="rId9"/>
    <p:sldId id="27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3649" autoAdjust="0"/>
  </p:normalViewPr>
  <p:slideViewPr>
    <p:cSldViewPr>
      <p:cViewPr>
        <p:scale>
          <a:sx n="60" d="100"/>
          <a:sy n="60" d="100"/>
        </p:scale>
        <p:origin x="-1344"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C73A48-5081-4E90-920F-15C49F08001A}" type="doc">
      <dgm:prSet loTypeId="urn:microsoft.com/office/officeart/2005/8/layout/process4" loCatId="list" qsTypeId="urn:microsoft.com/office/officeart/2005/8/quickstyle/simple2" qsCatId="simple" csTypeId="urn:microsoft.com/office/officeart/2005/8/colors/accent0_1" csCatId="mainScheme" phldr="1"/>
      <dgm:spPr/>
      <dgm:t>
        <a:bodyPr/>
        <a:lstStyle/>
        <a:p>
          <a:endParaRPr lang="en-GB"/>
        </a:p>
      </dgm:t>
    </dgm:pt>
    <dgm:pt modelId="{077F8873-58B4-4FD6-8118-DA5838A31E00}">
      <dgm:prSet phldrT="[Text]"/>
      <dgm:spPr/>
      <dgm:t>
        <a:bodyPr/>
        <a:lstStyle/>
        <a:p>
          <a:r>
            <a:rPr lang="en-GB" b="1" dirty="0" smtClean="0">
              <a:solidFill>
                <a:schemeClr val="tx2"/>
              </a:solidFill>
            </a:rPr>
            <a:t>Shared understanding </a:t>
          </a:r>
          <a:r>
            <a:rPr lang="en-GB" dirty="0" smtClean="0">
              <a:solidFill>
                <a:schemeClr val="tx2"/>
              </a:solidFill>
            </a:rPr>
            <a:t>of a problem </a:t>
          </a:r>
          <a:endParaRPr lang="en-GB" dirty="0">
            <a:solidFill>
              <a:schemeClr val="tx2"/>
            </a:solidFill>
          </a:endParaRPr>
        </a:p>
      </dgm:t>
    </dgm:pt>
    <dgm:pt modelId="{D53E2C22-F5CA-4250-B220-FA6D8363EE8B}" type="parTrans" cxnId="{4151EA76-C99C-4B12-B341-E4A4B179C2A9}">
      <dgm:prSet/>
      <dgm:spPr/>
      <dgm:t>
        <a:bodyPr/>
        <a:lstStyle/>
        <a:p>
          <a:endParaRPr lang="en-GB"/>
        </a:p>
      </dgm:t>
    </dgm:pt>
    <dgm:pt modelId="{E4384BAA-E2F0-4303-915F-F203167711E5}" type="sibTrans" cxnId="{4151EA76-C99C-4B12-B341-E4A4B179C2A9}">
      <dgm:prSet/>
      <dgm:spPr/>
      <dgm:t>
        <a:bodyPr/>
        <a:lstStyle/>
        <a:p>
          <a:endParaRPr lang="en-GB"/>
        </a:p>
      </dgm:t>
    </dgm:pt>
    <dgm:pt modelId="{1867E253-95B4-4007-B5D5-41DB10B65CC3}">
      <dgm:prSet phldrT="[Text]"/>
      <dgm:spPr/>
      <dgm:t>
        <a:bodyPr/>
        <a:lstStyle/>
        <a:p>
          <a:r>
            <a:rPr lang="en-GB" dirty="0" smtClean="0">
              <a:solidFill>
                <a:schemeClr val="tx2"/>
              </a:solidFill>
            </a:rPr>
            <a:t>Manage conversations: </a:t>
          </a:r>
          <a:r>
            <a:rPr lang="en-GB" b="1" dirty="0" smtClean="0">
              <a:solidFill>
                <a:schemeClr val="tx2"/>
              </a:solidFill>
            </a:rPr>
            <a:t>share tacit knowledge</a:t>
          </a:r>
          <a:endParaRPr lang="en-GB" b="1" dirty="0">
            <a:solidFill>
              <a:schemeClr val="tx2"/>
            </a:solidFill>
          </a:endParaRPr>
        </a:p>
      </dgm:t>
    </dgm:pt>
    <dgm:pt modelId="{FEBCBCC3-6013-4001-AD28-C19C70875665}" type="parTrans" cxnId="{6586A946-8135-44C6-8C6A-A36A5CE4438B}">
      <dgm:prSet/>
      <dgm:spPr/>
      <dgm:t>
        <a:bodyPr/>
        <a:lstStyle/>
        <a:p>
          <a:endParaRPr lang="en-GB"/>
        </a:p>
      </dgm:t>
    </dgm:pt>
    <dgm:pt modelId="{54525529-0E1F-4041-8A93-FB588656D2AF}" type="sibTrans" cxnId="{6586A946-8135-44C6-8C6A-A36A5CE4438B}">
      <dgm:prSet/>
      <dgm:spPr/>
      <dgm:t>
        <a:bodyPr/>
        <a:lstStyle/>
        <a:p>
          <a:endParaRPr lang="en-GB"/>
        </a:p>
      </dgm:t>
    </dgm:pt>
    <dgm:pt modelId="{8E123407-240B-4AA3-BAA0-E2748ED6F9E1}">
      <dgm:prSet phldrT="[Text]"/>
      <dgm:spPr/>
      <dgm:t>
        <a:bodyPr/>
        <a:lstStyle/>
        <a:p>
          <a:r>
            <a:rPr lang="en-GB" b="1" dirty="0" smtClean="0">
              <a:solidFill>
                <a:schemeClr val="tx2"/>
              </a:solidFill>
            </a:rPr>
            <a:t>Make </a:t>
          </a:r>
          <a:r>
            <a:rPr lang="en-GB" b="1" smtClean="0">
              <a:solidFill>
                <a:schemeClr val="tx2"/>
              </a:solidFill>
            </a:rPr>
            <a:t>it explicit and</a:t>
          </a:r>
          <a:r>
            <a:rPr lang="en-GB" smtClean="0">
              <a:solidFill>
                <a:schemeClr val="tx2"/>
              </a:solidFill>
            </a:rPr>
            <a:t> </a:t>
          </a:r>
          <a:r>
            <a:rPr lang="en-GB" b="1" dirty="0" smtClean="0">
              <a:solidFill>
                <a:schemeClr val="tx2"/>
              </a:solidFill>
            </a:rPr>
            <a:t>Create new concepts</a:t>
          </a:r>
          <a:endParaRPr lang="en-GB" b="1" dirty="0">
            <a:solidFill>
              <a:schemeClr val="tx2"/>
            </a:solidFill>
          </a:endParaRPr>
        </a:p>
      </dgm:t>
    </dgm:pt>
    <dgm:pt modelId="{98C9EC7A-87D3-4CE8-AC56-156C1A6CDD97}" type="parTrans" cxnId="{597A38CE-72EE-4DB0-B9E5-62BE7EC3F39E}">
      <dgm:prSet/>
      <dgm:spPr/>
      <dgm:t>
        <a:bodyPr/>
        <a:lstStyle/>
        <a:p>
          <a:endParaRPr lang="en-GB"/>
        </a:p>
      </dgm:t>
    </dgm:pt>
    <dgm:pt modelId="{5A20B5EF-8CDB-4310-950B-C685E5391492}" type="sibTrans" cxnId="{597A38CE-72EE-4DB0-B9E5-62BE7EC3F39E}">
      <dgm:prSet/>
      <dgm:spPr/>
      <dgm:t>
        <a:bodyPr/>
        <a:lstStyle/>
        <a:p>
          <a:endParaRPr lang="en-GB"/>
        </a:p>
      </dgm:t>
    </dgm:pt>
    <dgm:pt modelId="{CE77B452-0F79-4AE4-8A26-049A5FB4EBB1}">
      <dgm:prSet/>
      <dgm:spPr/>
      <dgm:t>
        <a:bodyPr/>
        <a:lstStyle/>
        <a:p>
          <a:r>
            <a:rPr lang="de-CH" dirty="0" smtClean="0">
              <a:solidFill>
                <a:schemeClr val="tx2"/>
              </a:solidFill>
            </a:rPr>
            <a:t>Test </a:t>
          </a:r>
          <a:r>
            <a:rPr lang="de-CH" dirty="0" err="1" smtClean="0">
              <a:solidFill>
                <a:schemeClr val="tx2"/>
              </a:solidFill>
            </a:rPr>
            <a:t>the</a:t>
          </a:r>
          <a:r>
            <a:rPr lang="de-CH" dirty="0" smtClean="0">
              <a:solidFill>
                <a:schemeClr val="tx2"/>
              </a:solidFill>
            </a:rPr>
            <a:t> </a:t>
          </a:r>
          <a:r>
            <a:rPr lang="de-CH" dirty="0" err="1" smtClean="0">
              <a:solidFill>
                <a:schemeClr val="tx2"/>
              </a:solidFill>
            </a:rPr>
            <a:t>new</a:t>
          </a:r>
          <a:r>
            <a:rPr lang="de-CH" dirty="0" smtClean="0">
              <a:solidFill>
                <a:schemeClr val="tx2"/>
              </a:solidFill>
            </a:rPr>
            <a:t> </a:t>
          </a:r>
          <a:r>
            <a:rPr lang="de-CH" dirty="0" err="1" smtClean="0">
              <a:solidFill>
                <a:schemeClr val="tx2"/>
              </a:solidFill>
            </a:rPr>
            <a:t>idea</a:t>
          </a:r>
          <a:endParaRPr lang="en-GB" dirty="0">
            <a:solidFill>
              <a:schemeClr val="tx2"/>
            </a:solidFill>
          </a:endParaRPr>
        </a:p>
      </dgm:t>
    </dgm:pt>
    <dgm:pt modelId="{8D823E59-40ED-42EF-A8F2-610390D5C2CB}" type="parTrans" cxnId="{D015C763-5F23-4677-9709-BE7B16D8176A}">
      <dgm:prSet/>
      <dgm:spPr/>
      <dgm:t>
        <a:bodyPr/>
        <a:lstStyle/>
        <a:p>
          <a:endParaRPr lang="en-GB"/>
        </a:p>
      </dgm:t>
    </dgm:pt>
    <dgm:pt modelId="{1DEB211A-CE4A-45F0-B25F-0CCC74CEE354}" type="sibTrans" cxnId="{D015C763-5F23-4677-9709-BE7B16D8176A}">
      <dgm:prSet/>
      <dgm:spPr/>
      <dgm:t>
        <a:bodyPr/>
        <a:lstStyle/>
        <a:p>
          <a:endParaRPr lang="en-GB"/>
        </a:p>
      </dgm:t>
    </dgm:pt>
    <dgm:pt modelId="{04B8AB6B-2B97-405B-AE33-851A730352FD}">
      <dgm:prSet/>
      <dgm:spPr/>
      <dgm:t>
        <a:bodyPr/>
        <a:lstStyle/>
        <a:p>
          <a:r>
            <a:rPr lang="en-GB" dirty="0">
              <a:solidFill>
                <a:schemeClr val="tx2"/>
              </a:solidFill>
            </a:rPr>
            <a:t>Systematic Use of </a:t>
          </a:r>
          <a:r>
            <a:rPr lang="en-GB" dirty="0" smtClean="0">
              <a:solidFill>
                <a:schemeClr val="tx2"/>
              </a:solidFill>
            </a:rPr>
            <a:t>Knowledge: </a:t>
          </a:r>
          <a:r>
            <a:rPr lang="en-GB" b="1" dirty="0" smtClean="0">
              <a:solidFill>
                <a:schemeClr val="tx2"/>
              </a:solidFill>
            </a:rPr>
            <a:t>make it implicit</a:t>
          </a:r>
          <a:endParaRPr lang="en-GB" b="1" dirty="0">
            <a:solidFill>
              <a:schemeClr val="tx2"/>
            </a:solidFill>
          </a:endParaRPr>
        </a:p>
      </dgm:t>
    </dgm:pt>
    <dgm:pt modelId="{1EFDD4A0-3FE5-43C6-9518-96FCCFBFAAE0}" type="parTrans" cxnId="{D9F23E77-D7A1-401F-9D2A-B7DD01CC6A4A}">
      <dgm:prSet/>
      <dgm:spPr/>
      <dgm:t>
        <a:bodyPr/>
        <a:lstStyle/>
        <a:p>
          <a:endParaRPr lang="en-GB"/>
        </a:p>
      </dgm:t>
    </dgm:pt>
    <dgm:pt modelId="{258C39EB-08EA-4BC9-9E60-0FC743D62F73}" type="sibTrans" cxnId="{D9F23E77-D7A1-401F-9D2A-B7DD01CC6A4A}">
      <dgm:prSet/>
      <dgm:spPr/>
      <dgm:t>
        <a:bodyPr/>
        <a:lstStyle/>
        <a:p>
          <a:endParaRPr lang="en-GB"/>
        </a:p>
      </dgm:t>
    </dgm:pt>
    <dgm:pt modelId="{3AADC477-5753-44D9-9933-38B9B3CDC3F3}">
      <dgm:prSet phldrT="[Text]"/>
      <dgm:spPr/>
      <dgm:t>
        <a:bodyPr/>
        <a:lstStyle/>
        <a:p>
          <a:r>
            <a:rPr lang="en-GB" b="1" dirty="0" smtClean="0">
              <a:solidFill>
                <a:schemeClr val="tx2"/>
              </a:solidFill>
            </a:rPr>
            <a:t>Justify these new concepts</a:t>
          </a:r>
          <a:endParaRPr lang="en-GB" b="1" dirty="0">
            <a:solidFill>
              <a:schemeClr val="tx2"/>
            </a:solidFill>
          </a:endParaRPr>
        </a:p>
      </dgm:t>
    </dgm:pt>
    <dgm:pt modelId="{402F0F15-8DDC-40A8-92B5-BB8B1A113E93}" type="parTrans" cxnId="{B09268BF-A9EB-4F0C-A5E9-D56D7EFA850A}">
      <dgm:prSet/>
      <dgm:spPr/>
      <dgm:t>
        <a:bodyPr/>
        <a:lstStyle/>
        <a:p>
          <a:endParaRPr lang="en-GB"/>
        </a:p>
      </dgm:t>
    </dgm:pt>
    <dgm:pt modelId="{4A04C880-8F12-4E3E-84CA-21E5B8A14DCE}" type="sibTrans" cxnId="{B09268BF-A9EB-4F0C-A5E9-D56D7EFA850A}">
      <dgm:prSet/>
      <dgm:spPr/>
      <dgm:t>
        <a:bodyPr/>
        <a:lstStyle/>
        <a:p>
          <a:endParaRPr lang="en-GB"/>
        </a:p>
      </dgm:t>
    </dgm:pt>
    <dgm:pt modelId="{E82B1581-D12F-4707-BBE5-914F25C4E638}">
      <dgm:prSet/>
      <dgm:spPr/>
      <dgm:t>
        <a:bodyPr/>
        <a:lstStyle/>
        <a:p>
          <a:r>
            <a:rPr lang="en-GB" b="0" dirty="0" smtClean="0">
              <a:solidFill>
                <a:schemeClr val="tx2"/>
              </a:solidFill>
            </a:rPr>
            <a:t>Building a prototype</a:t>
          </a:r>
          <a:r>
            <a:rPr lang="en-GB" b="1" dirty="0" smtClean="0">
              <a:solidFill>
                <a:schemeClr val="tx2"/>
              </a:solidFill>
            </a:rPr>
            <a:t>: create new knowledge</a:t>
          </a:r>
          <a:endParaRPr lang="en-GB" dirty="0"/>
        </a:p>
      </dgm:t>
    </dgm:pt>
    <dgm:pt modelId="{7DEC02F7-F26F-48BA-9604-A0ACCA99EABD}" type="parTrans" cxnId="{FA23F476-A3E6-4230-AEF0-42392B6CFE20}">
      <dgm:prSet/>
      <dgm:spPr/>
      <dgm:t>
        <a:bodyPr/>
        <a:lstStyle/>
        <a:p>
          <a:endParaRPr lang="en-GB"/>
        </a:p>
      </dgm:t>
    </dgm:pt>
    <dgm:pt modelId="{46137821-E014-48CA-BFAB-286A9CB51F79}" type="sibTrans" cxnId="{FA23F476-A3E6-4230-AEF0-42392B6CFE20}">
      <dgm:prSet/>
      <dgm:spPr/>
      <dgm:t>
        <a:bodyPr/>
        <a:lstStyle/>
        <a:p>
          <a:endParaRPr lang="en-GB"/>
        </a:p>
      </dgm:t>
    </dgm:pt>
    <dgm:pt modelId="{32E125AF-F701-4972-88EC-11064601D686}" type="pres">
      <dgm:prSet presAssocID="{5FC73A48-5081-4E90-920F-15C49F08001A}" presName="Name0" presStyleCnt="0">
        <dgm:presLayoutVars>
          <dgm:dir/>
          <dgm:animLvl val="lvl"/>
          <dgm:resizeHandles val="exact"/>
        </dgm:presLayoutVars>
      </dgm:prSet>
      <dgm:spPr/>
      <dgm:t>
        <a:bodyPr/>
        <a:lstStyle/>
        <a:p>
          <a:endParaRPr lang="en-GB"/>
        </a:p>
      </dgm:t>
    </dgm:pt>
    <dgm:pt modelId="{AFBEAB75-CF16-42F9-8CAB-B764C30051A2}" type="pres">
      <dgm:prSet presAssocID="{04B8AB6B-2B97-405B-AE33-851A730352FD}" presName="boxAndChildren" presStyleCnt="0"/>
      <dgm:spPr/>
      <dgm:t>
        <a:bodyPr/>
        <a:lstStyle/>
        <a:p>
          <a:endParaRPr lang="en-GB"/>
        </a:p>
      </dgm:t>
    </dgm:pt>
    <dgm:pt modelId="{6C9A903F-DE74-4399-9BDE-42E64F078CE1}" type="pres">
      <dgm:prSet presAssocID="{04B8AB6B-2B97-405B-AE33-851A730352FD}" presName="parentTextBox" presStyleLbl="node1" presStyleIdx="0" presStyleCnt="7"/>
      <dgm:spPr/>
      <dgm:t>
        <a:bodyPr/>
        <a:lstStyle/>
        <a:p>
          <a:endParaRPr lang="en-GB"/>
        </a:p>
      </dgm:t>
    </dgm:pt>
    <dgm:pt modelId="{2902FCEA-7FA6-4200-A853-D3C40053AA81}" type="pres">
      <dgm:prSet presAssocID="{1DEB211A-CE4A-45F0-B25F-0CCC74CEE354}" presName="sp" presStyleCnt="0"/>
      <dgm:spPr/>
      <dgm:t>
        <a:bodyPr/>
        <a:lstStyle/>
        <a:p>
          <a:endParaRPr lang="en-GB"/>
        </a:p>
      </dgm:t>
    </dgm:pt>
    <dgm:pt modelId="{2836FFB0-86E2-4879-8BAD-6D6128F4451E}" type="pres">
      <dgm:prSet presAssocID="{CE77B452-0F79-4AE4-8A26-049A5FB4EBB1}" presName="arrowAndChildren" presStyleCnt="0"/>
      <dgm:spPr/>
      <dgm:t>
        <a:bodyPr/>
        <a:lstStyle/>
        <a:p>
          <a:endParaRPr lang="en-GB"/>
        </a:p>
      </dgm:t>
    </dgm:pt>
    <dgm:pt modelId="{D03709CE-FB4E-48C5-9435-81C06BA94436}" type="pres">
      <dgm:prSet presAssocID="{CE77B452-0F79-4AE4-8A26-049A5FB4EBB1}" presName="parentTextArrow" presStyleLbl="node1" presStyleIdx="1" presStyleCnt="7"/>
      <dgm:spPr/>
      <dgm:t>
        <a:bodyPr/>
        <a:lstStyle/>
        <a:p>
          <a:endParaRPr lang="en-GB"/>
        </a:p>
      </dgm:t>
    </dgm:pt>
    <dgm:pt modelId="{41554744-EA69-415D-8AE7-0FDD4A37CBDD}" type="pres">
      <dgm:prSet presAssocID="{46137821-E014-48CA-BFAB-286A9CB51F79}" presName="sp" presStyleCnt="0"/>
      <dgm:spPr/>
    </dgm:pt>
    <dgm:pt modelId="{40E217EF-9748-4861-B3AA-92C297C782D1}" type="pres">
      <dgm:prSet presAssocID="{E82B1581-D12F-4707-BBE5-914F25C4E638}" presName="arrowAndChildren" presStyleCnt="0"/>
      <dgm:spPr/>
    </dgm:pt>
    <dgm:pt modelId="{FA2ED618-C136-4AB7-81ED-7BB8F29826DB}" type="pres">
      <dgm:prSet presAssocID="{E82B1581-D12F-4707-BBE5-914F25C4E638}" presName="parentTextArrow" presStyleLbl="node1" presStyleIdx="2" presStyleCnt="7" custLinFactNeighborX="-358" custLinFactNeighborY="4016"/>
      <dgm:spPr/>
      <dgm:t>
        <a:bodyPr/>
        <a:lstStyle/>
        <a:p>
          <a:endParaRPr lang="en-GB"/>
        </a:p>
      </dgm:t>
    </dgm:pt>
    <dgm:pt modelId="{0275F59E-4374-4D24-8740-CC16F50FD023}" type="pres">
      <dgm:prSet presAssocID="{4A04C880-8F12-4E3E-84CA-21E5B8A14DCE}" presName="sp" presStyleCnt="0"/>
      <dgm:spPr/>
      <dgm:t>
        <a:bodyPr/>
        <a:lstStyle/>
        <a:p>
          <a:endParaRPr lang="en-GB"/>
        </a:p>
      </dgm:t>
    </dgm:pt>
    <dgm:pt modelId="{F3DC1434-120C-4A5C-91CC-FF6E541A51D2}" type="pres">
      <dgm:prSet presAssocID="{3AADC477-5753-44D9-9933-38B9B3CDC3F3}" presName="arrowAndChildren" presStyleCnt="0"/>
      <dgm:spPr/>
      <dgm:t>
        <a:bodyPr/>
        <a:lstStyle/>
        <a:p>
          <a:endParaRPr lang="en-GB"/>
        </a:p>
      </dgm:t>
    </dgm:pt>
    <dgm:pt modelId="{49D43C49-1DAF-433B-8909-FE87E7DFB5D4}" type="pres">
      <dgm:prSet presAssocID="{3AADC477-5753-44D9-9933-38B9B3CDC3F3}" presName="parentTextArrow" presStyleLbl="node1" presStyleIdx="3" presStyleCnt="7"/>
      <dgm:spPr/>
      <dgm:t>
        <a:bodyPr/>
        <a:lstStyle/>
        <a:p>
          <a:endParaRPr lang="en-GB"/>
        </a:p>
      </dgm:t>
    </dgm:pt>
    <dgm:pt modelId="{7E5B767E-2E06-48EA-AE4F-1B76CF03C67D}" type="pres">
      <dgm:prSet presAssocID="{5A20B5EF-8CDB-4310-950B-C685E5391492}" presName="sp" presStyleCnt="0"/>
      <dgm:spPr/>
      <dgm:t>
        <a:bodyPr/>
        <a:lstStyle/>
        <a:p>
          <a:endParaRPr lang="en-GB"/>
        </a:p>
      </dgm:t>
    </dgm:pt>
    <dgm:pt modelId="{6AB06A8E-B09C-491F-A207-E949082FA798}" type="pres">
      <dgm:prSet presAssocID="{8E123407-240B-4AA3-BAA0-E2748ED6F9E1}" presName="arrowAndChildren" presStyleCnt="0"/>
      <dgm:spPr/>
      <dgm:t>
        <a:bodyPr/>
        <a:lstStyle/>
        <a:p>
          <a:endParaRPr lang="en-GB"/>
        </a:p>
      </dgm:t>
    </dgm:pt>
    <dgm:pt modelId="{29CF9FF8-289B-4CBF-9100-53AFE308BA05}" type="pres">
      <dgm:prSet presAssocID="{8E123407-240B-4AA3-BAA0-E2748ED6F9E1}" presName="parentTextArrow" presStyleLbl="node1" presStyleIdx="4" presStyleCnt="7"/>
      <dgm:spPr/>
      <dgm:t>
        <a:bodyPr/>
        <a:lstStyle/>
        <a:p>
          <a:endParaRPr lang="en-GB"/>
        </a:p>
      </dgm:t>
    </dgm:pt>
    <dgm:pt modelId="{DE87D19F-EDEC-4519-B405-CCD99D545391}" type="pres">
      <dgm:prSet presAssocID="{54525529-0E1F-4041-8A93-FB588656D2AF}" presName="sp" presStyleCnt="0"/>
      <dgm:spPr/>
      <dgm:t>
        <a:bodyPr/>
        <a:lstStyle/>
        <a:p>
          <a:endParaRPr lang="en-GB"/>
        </a:p>
      </dgm:t>
    </dgm:pt>
    <dgm:pt modelId="{85140A72-E6CB-4726-BCB3-2BD074C498EF}" type="pres">
      <dgm:prSet presAssocID="{1867E253-95B4-4007-B5D5-41DB10B65CC3}" presName="arrowAndChildren" presStyleCnt="0"/>
      <dgm:spPr/>
      <dgm:t>
        <a:bodyPr/>
        <a:lstStyle/>
        <a:p>
          <a:endParaRPr lang="en-GB"/>
        </a:p>
      </dgm:t>
    </dgm:pt>
    <dgm:pt modelId="{39AB2763-60F0-407A-AFC5-58105DAB9326}" type="pres">
      <dgm:prSet presAssocID="{1867E253-95B4-4007-B5D5-41DB10B65CC3}" presName="parentTextArrow" presStyleLbl="node1" presStyleIdx="5" presStyleCnt="7"/>
      <dgm:spPr/>
      <dgm:t>
        <a:bodyPr/>
        <a:lstStyle/>
        <a:p>
          <a:endParaRPr lang="en-GB"/>
        </a:p>
      </dgm:t>
    </dgm:pt>
    <dgm:pt modelId="{4BC7969E-9E46-4066-A76C-8E9C0EADDBD4}" type="pres">
      <dgm:prSet presAssocID="{E4384BAA-E2F0-4303-915F-F203167711E5}" presName="sp" presStyleCnt="0"/>
      <dgm:spPr/>
      <dgm:t>
        <a:bodyPr/>
        <a:lstStyle/>
        <a:p>
          <a:endParaRPr lang="en-GB"/>
        </a:p>
      </dgm:t>
    </dgm:pt>
    <dgm:pt modelId="{8FC350A3-CD3D-4F96-A67E-DB8201C41FD0}" type="pres">
      <dgm:prSet presAssocID="{077F8873-58B4-4FD6-8118-DA5838A31E00}" presName="arrowAndChildren" presStyleCnt="0"/>
      <dgm:spPr/>
      <dgm:t>
        <a:bodyPr/>
        <a:lstStyle/>
        <a:p>
          <a:endParaRPr lang="en-GB"/>
        </a:p>
      </dgm:t>
    </dgm:pt>
    <dgm:pt modelId="{E2BE0DC3-62F7-48A5-80CF-0331B9A86ECA}" type="pres">
      <dgm:prSet presAssocID="{077F8873-58B4-4FD6-8118-DA5838A31E00}" presName="parentTextArrow" presStyleLbl="node1" presStyleIdx="6" presStyleCnt="7"/>
      <dgm:spPr/>
      <dgm:t>
        <a:bodyPr/>
        <a:lstStyle/>
        <a:p>
          <a:endParaRPr lang="en-GB"/>
        </a:p>
      </dgm:t>
    </dgm:pt>
  </dgm:ptLst>
  <dgm:cxnLst>
    <dgm:cxn modelId="{9EEC4E85-AB80-4AB1-8EE5-11CB3EB913A4}" type="presOf" srcId="{077F8873-58B4-4FD6-8118-DA5838A31E00}" destId="{E2BE0DC3-62F7-48A5-80CF-0331B9A86ECA}" srcOrd="0" destOrd="0" presId="urn:microsoft.com/office/officeart/2005/8/layout/process4"/>
    <dgm:cxn modelId="{D9F23E77-D7A1-401F-9D2A-B7DD01CC6A4A}" srcId="{5FC73A48-5081-4E90-920F-15C49F08001A}" destId="{04B8AB6B-2B97-405B-AE33-851A730352FD}" srcOrd="6" destOrd="0" parTransId="{1EFDD4A0-3FE5-43C6-9518-96FCCFBFAAE0}" sibTransId="{258C39EB-08EA-4BC9-9E60-0FC743D62F73}"/>
    <dgm:cxn modelId="{9E21652F-FF17-4A95-B917-BC9AC80FE902}" type="presOf" srcId="{1867E253-95B4-4007-B5D5-41DB10B65CC3}" destId="{39AB2763-60F0-407A-AFC5-58105DAB9326}" srcOrd="0" destOrd="0" presId="urn:microsoft.com/office/officeart/2005/8/layout/process4"/>
    <dgm:cxn modelId="{FA23F476-A3E6-4230-AEF0-42392B6CFE20}" srcId="{5FC73A48-5081-4E90-920F-15C49F08001A}" destId="{E82B1581-D12F-4707-BBE5-914F25C4E638}" srcOrd="4" destOrd="0" parTransId="{7DEC02F7-F26F-48BA-9604-A0ACCA99EABD}" sibTransId="{46137821-E014-48CA-BFAB-286A9CB51F79}"/>
    <dgm:cxn modelId="{18F13A57-57E0-4BC3-B07C-6A53AE58F28E}" type="presOf" srcId="{3AADC477-5753-44D9-9933-38B9B3CDC3F3}" destId="{49D43C49-1DAF-433B-8909-FE87E7DFB5D4}" srcOrd="0" destOrd="0" presId="urn:microsoft.com/office/officeart/2005/8/layout/process4"/>
    <dgm:cxn modelId="{4151EA76-C99C-4B12-B341-E4A4B179C2A9}" srcId="{5FC73A48-5081-4E90-920F-15C49F08001A}" destId="{077F8873-58B4-4FD6-8118-DA5838A31E00}" srcOrd="0" destOrd="0" parTransId="{D53E2C22-F5CA-4250-B220-FA6D8363EE8B}" sibTransId="{E4384BAA-E2F0-4303-915F-F203167711E5}"/>
    <dgm:cxn modelId="{874E68D7-6609-420C-9BF6-DA36F2504F2C}" type="presOf" srcId="{CE77B452-0F79-4AE4-8A26-049A5FB4EBB1}" destId="{D03709CE-FB4E-48C5-9435-81C06BA94436}" srcOrd="0" destOrd="0" presId="urn:microsoft.com/office/officeart/2005/8/layout/process4"/>
    <dgm:cxn modelId="{D015C763-5F23-4677-9709-BE7B16D8176A}" srcId="{5FC73A48-5081-4E90-920F-15C49F08001A}" destId="{CE77B452-0F79-4AE4-8A26-049A5FB4EBB1}" srcOrd="5" destOrd="0" parTransId="{8D823E59-40ED-42EF-A8F2-610390D5C2CB}" sibTransId="{1DEB211A-CE4A-45F0-B25F-0CCC74CEE354}"/>
    <dgm:cxn modelId="{6586A946-8135-44C6-8C6A-A36A5CE4438B}" srcId="{5FC73A48-5081-4E90-920F-15C49F08001A}" destId="{1867E253-95B4-4007-B5D5-41DB10B65CC3}" srcOrd="1" destOrd="0" parTransId="{FEBCBCC3-6013-4001-AD28-C19C70875665}" sibTransId="{54525529-0E1F-4041-8A93-FB588656D2AF}"/>
    <dgm:cxn modelId="{B09268BF-A9EB-4F0C-A5E9-D56D7EFA850A}" srcId="{5FC73A48-5081-4E90-920F-15C49F08001A}" destId="{3AADC477-5753-44D9-9933-38B9B3CDC3F3}" srcOrd="3" destOrd="0" parTransId="{402F0F15-8DDC-40A8-92B5-BB8B1A113E93}" sibTransId="{4A04C880-8F12-4E3E-84CA-21E5B8A14DCE}"/>
    <dgm:cxn modelId="{85C7BD18-2D79-4442-B6EB-6D8A0D0C9307}" type="presOf" srcId="{8E123407-240B-4AA3-BAA0-E2748ED6F9E1}" destId="{29CF9FF8-289B-4CBF-9100-53AFE308BA05}" srcOrd="0" destOrd="0" presId="urn:microsoft.com/office/officeart/2005/8/layout/process4"/>
    <dgm:cxn modelId="{ECEC3C91-66F5-4146-984C-CD8382DBE78A}" type="presOf" srcId="{04B8AB6B-2B97-405B-AE33-851A730352FD}" destId="{6C9A903F-DE74-4399-9BDE-42E64F078CE1}" srcOrd="0" destOrd="0" presId="urn:microsoft.com/office/officeart/2005/8/layout/process4"/>
    <dgm:cxn modelId="{DBBF47AB-FCE3-4D51-AF41-B64F18557CB6}" type="presOf" srcId="{E82B1581-D12F-4707-BBE5-914F25C4E638}" destId="{FA2ED618-C136-4AB7-81ED-7BB8F29826DB}" srcOrd="0" destOrd="0" presId="urn:microsoft.com/office/officeart/2005/8/layout/process4"/>
    <dgm:cxn modelId="{597A38CE-72EE-4DB0-B9E5-62BE7EC3F39E}" srcId="{5FC73A48-5081-4E90-920F-15C49F08001A}" destId="{8E123407-240B-4AA3-BAA0-E2748ED6F9E1}" srcOrd="2" destOrd="0" parTransId="{98C9EC7A-87D3-4CE8-AC56-156C1A6CDD97}" sibTransId="{5A20B5EF-8CDB-4310-950B-C685E5391492}"/>
    <dgm:cxn modelId="{6C9CE6B7-175A-4CAC-B2B9-179914CF5D96}" type="presOf" srcId="{5FC73A48-5081-4E90-920F-15C49F08001A}" destId="{32E125AF-F701-4972-88EC-11064601D686}" srcOrd="0" destOrd="0" presId="urn:microsoft.com/office/officeart/2005/8/layout/process4"/>
    <dgm:cxn modelId="{8FB6CC57-CB32-412C-84FC-190B6813DDBF}" type="presParOf" srcId="{32E125AF-F701-4972-88EC-11064601D686}" destId="{AFBEAB75-CF16-42F9-8CAB-B764C30051A2}" srcOrd="0" destOrd="0" presId="urn:microsoft.com/office/officeart/2005/8/layout/process4"/>
    <dgm:cxn modelId="{60A9C72C-7081-4B42-B606-A8E78713958D}" type="presParOf" srcId="{AFBEAB75-CF16-42F9-8CAB-B764C30051A2}" destId="{6C9A903F-DE74-4399-9BDE-42E64F078CE1}" srcOrd="0" destOrd="0" presId="urn:microsoft.com/office/officeart/2005/8/layout/process4"/>
    <dgm:cxn modelId="{600592AA-4A7D-4D95-85F9-AC8E2278BC17}" type="presParOf" srcId="{32E125AF-F701-4972-88EC-11064601D686}" destId="{2902FCEA-7FA6-4200-A853-D3C40053AA81}" srcOrd="1" destOrd="0" presId="urn:microsoft.com/office/officeart/2005/8/layout/process4"/>
    <dgm:cxn modelId="{D3C083D7-57DF-45E6-BF79-04D12C3B3465}" type="presParOf" srcId="{32E125AF-F701-4972-88EC-11064601D686}" destId="{2836FFB0-86E2-4879-8BAD-6D6128F4451E}" srcOrd="2" destOrd="0" presId="urn:microsoft.com/office/officeart/2005/8/layout/process4"/>
    <dgm:cxn modelId="{D5AEB7FC-3BA5-4366-8E9B-790DDC0C1129}" type="presParOf" srcId="{2836FFB0-86E2-4879-8BAD-6D6128F4451E}" destId="{D03709CE-FB4E-48C5-9435-81C06BA94436}" srcOrd="0" destOrd="0" presId="urn:microsoft.com/office/officeart/2005/8/layout/process4"/>
    <dgm:cxn modelId="{749A06CB-73B2-43F1-805F-FAEEEFBFC064}" type="presParOf" srcId="{32E125AF-F701-4972-88EC-11064601D686}" destId="{41554744-EA69-415D-8AE7-0FDD4A37CBDD}" srcOrd="3" destOrd="0" presId="urn:microsoft.com/office/officeart/2005/8/layout/process4"/>
    <dgm:cxn modelId="{DB04B578-2068-4F20-8DCF-7ECFF6EB1302}" type="presParOf" srcId="{32E125AF-F701-4972-88EC-11064601D686}" destId="{40E217EF-9748-4861-B3AA-92C297C782D1}" srcOrd="4" destOrd="0" presId="urn:microsoft.com/office/officeart/2005/8/layout/process4"/>
    <dgm:cxn modelId="{99BE4ECA-0660-4E55-ACFB-8B28109BE81A}" type="presParOf" srcId="{40E217EF-9748-4861-B3AA-92C297C782D1}" destId="{FA2ED618-C136-4AB7-81ED-7BB8F29826DB}" srcOrd="0" destOrd="0" presId="urn:microsoft.com/office/officeart/2005/8/layout/process4"/>
    <dgm:cxn modelId="{FE556D79-5DFB-45FA-A0F8-7A4AA6A86F98}" type="presParOf" srcId="{32E125AF-F701-4972-88EC-11064601D686}" destId="{0275F59E-4374-4D24-8740-CC16F50FD023}" srcOrd="5" destOrd="0" presId="urn:microsoft.com/office/officeart/2005/8/layout/process4"/>
    <dgm:cxn modelId="{D4CC913E-2866-4297-96A4-FD4683D33298}" type="presParOf" srcId="{32E125AF-F701-4972-88EC-11064601D686}" destId="{F3DC1434-120C-4A5C-91CC-FF6E541A51D2}" srcOrd="6" destOrd="0" presId="urn:microsoft.com/office/officeart/2005/8/layout/process4"/>
    <dgm:cxn modelId="{2EB0B55E-D850-4909-8B35-FB069515C56C}" type="presParOf" srcId="{F3DC1434-120C-4A5C-91CC-FF6E541A51D2}" destId="{49D43C49-1DAF-433B-8909-FE87E7DFB5D4}" srcOrd="0" destOrd="0" presId="urn:microsoft.com/office/officeart/2005/8/layout/process4"/>
    <dgm:cxn modelId="{499C203E-2817-4F09-9EA4-AB4FF48490FE}" type="presParOf" srcId="{32E125AF-F701-4972-88EC-11064601D686}" destId="{7E5B767E-2E06-48EA-AE4F-1B76CF03C67D}" srcOrd="7" destOrd="0" presId="urn:microsoft.com/office/officeart/2005/8/layout/process4"/>
    <dgm:cxn modelId="{A7B45476-5ADD-464D-BEAC-D592670999AF}" type="presParOf" srcId="{32E125AF-F701-4972-88EC-11064601D686}" destId="{6AB06A8E-B09C-491F-A207-E949082FA798}" srcOrd="8" destOrd="0" presId="urn:microsoft.com/office/officeart/2005/8/layout/process4"/>
    <dgm:cxn modelId="{087B8EE8-F893-40CF-A2DE-F78FCE6D982E}" type="presParOf" srcId="{6AB06A8E-B09C-491F-A207-E949082FA798}" destId="{29CF9FF8-289B-4CBF-9100-53AFE308BA05}" srcOrd="0" destOrd="0" presId="urn:microsoft.com/office/officeart/2005/8/layout/process4"/>
    <dgm:cxn modelId="{5DAA5BE6-2E14-4E0A-9BDD-F7997885DC1F}" type="presParOf" srcId="{32E125AF-F701-4972-88EC-11064601D686}" destId="{DE87D19F-EDEC-4519-B405-CCD99D545391}" srcOrd="9" destOrd="0" presId="urn:microsoft.com/office/officeart/2005/8/layout/process4"/>
    <dgm:cxn modelId="{2E0A2188-E56C-4D1B-A3B4-FCBED32280C3}" type="presParOf" srcId="{32E125AF-F701-4972-88EC-11064601D686}" destId="{85140A72-E6CB-4726-BCB3-2BD074C498EF}" srcOrd="10" destOrd="0" presId="urn:microsoft.com/office/officeart/2005/8/layout/process4"/>
    <dgm:cxn modelId="{A8651448-32FA-4239-B1BA-7D7C3A0216B0}" type="presParOf" srcId="{85140A72-E6CB-4726-BCB3-2BD074C498EF}" destId="{39AB2763-60F0-407A-AFC5-58105DAB9326}" srcOrd="0" destOrd="0" presId="urn:microsoft.com/office/officeart/2005/8/layout/process4"/>
    <dgm:cxn modelId="{23E76F74-9BCC-4D38-9AED-5C4E53446F6D}" type="presParOf" srcId="{32E125AF-F701-4972-88EC-11064601D686}" destId="{4BC7969E-9E46-4066-A76C-8E9C0EADDBD4}" srcOrd="11" destOrd="0" presId="urn:microsoft.com/office/officeart/2005/8/layout/process4"/>
    <dgm:cxn modelId="{182CEC7B-EA1C-484F-BE88-EFD82BA3E41A}" type="presParOf" srcId="{32E125AF-F701-4972-88EC-11064601D686}" destId="{8FC350A3-CD3D-4F96-A67E-DB8201C41FD0}" srcOrd="12" destOrd="0" presId="urn:microsoft.com/office/officeart/2005/8/layout/process4"/>
    <dgm:cxn modelId="{CC88E13D-6DDE-492D-8261-37B423848EB0}" type="presParOf" srcId="{8FC350A3-CD3D-4F96-A67E-DB8201C41FD0}" destId="{E2BE0DC3-62F7-48A5-80CF-0331B9A86EC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9A903F-DE74-4399-9BDE-42E64F078CE1}">
      <dsp:nvSpPr>
        <dsp:cNvPr id="0" name=""/>
        <dsp:cNvSpPr/>
      </dsp:nvSpPr>
      <dsp:spPr>
        <a:xfrm>
          <a:off x="0" y="5008581"/>
          <a:ext cx="6768752" cy="548086"/>
        </a:xfrm>
        <a:prstGeom prst="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dirty="0">
              <a:solidFill>
                <a:schemeClr val="tx2"/>
              </a:solidFill>
            </a:rPr>
            <a:t>Systematic Use of </a:t>
          </a:r>
          <a:r>
            <a:rPr lang="en-GB" sz="1900" kern="1200" dirty="0" smtClean="0">
              <a:solidFill>
                <a:schemeClr val="tx2"/>
              </a:solidFill>
            </a:rPr>
            <a:t>Knowledge: </a:t>
          </a:r>
          <a:r>
            <a:rPr lang="en-GB" sz="1900" b="1" kern="1200" dirty="0" smtClean="0">
              <a:solidFill>
                <a:schemeClr val="tx2"/>
              </a:solidFill>
            </a:rPr>
            <a:t>make it implicit</a:t>
          </a:r>
          <a:endParaRPr lang="en-GB" sz="1900" b="1" kern="1200" dirty="0">
            <a:solidFill>
              <a:schemeClr val="tx2"/>
            </a:solidFill>
          </a:endParaRPr>
        </a:p>
      </dsp:txBody>
      <dsp:txXfrm>
        <a:off x="0" y="5008581"/>
        <a:ext cx="6768752" cy="548086"/>
      </dsp:txXfrm>
    </dsp:sp>
    <dsp:sp modelId="{D03709CE-FB4E-48C5-9435-81C06BA94436}">
      <dsp:nvSpPr>
        <dsp:cNvPr id="0" name=""/>
        <dsp:cNvSpPr/>
      </dsp:nvSpPr>
      <dsp:spPr>
        <a:xfrm rot="10800000">
          <a:off x="0" y="4173845"/>
          <a:ext cx="6768752" cy="842956"/>
        </a:xfrm>
        <a:prstGeom prst="upArrowCallou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de-CH" sz="1900" kern="1200" dirty="0" smtClean="0">
              <a:solidFill>
                <a:schemeClr val="tx2"/>
              </a:solidFill>
            </a:rPr>
            <a:t>Test </a:t>
          </a:r>
          <a:r>
            <a:rPr lang="de-CH" sz="1900" kern="1200" dirty="0" err="1" smtClean="0">
              <a:solidFill>
                <a:schemeClr val="tx2"/>
              </a:solidFill>
            </a:rPr>
            <a:t>the</a:t>
          </a:r>
          <a:r>
            <a:rPr lang="de-CH" sz="1900" kern="1200" dirty="0" smtClean="0">
              <a:solidFill>
                <a:schemeClr val="tx2"/>
              </a:solidFill>
            </a:rPr>
            <a:t> </a:t>
          </a:r>
          <a:r>
            <a:rPr lang="de-CH" sz="1900" kern="1200" dirty="0" err="1" smtClean="0">
              <a:solidFill>
                <a:schemeClr val="tx2"/>
              </a:solidFill>
            </a:rPr>
            <a:t>new</a:t>
          </a:r>
          <a:r>
            <a:rPr lang="de-CH" sz="1900" kern="1200" dirty="0" smtClean="0">
              <a:solidFill>
                <a:schemeClr val="tx2"/>
              </a:solidFill>
            </a:rPr>
            <a:t> </a:t>
          </a:r>
          <a:r>
            <a:rPr lang="de-CH" sz="1900" kern="1200" dirty="0" err="1" smtClean="0">
              <a:solidFill>
                <a:schemeClr val="tx2"/>
              </a:solidFill>
            </a:rPr>
            <a:t>idea</a:t>
          </a:r>
          <a:endParaRPr lang="en-GB" sz="1900" kern="1200" dirty="0">
            <a:solidFill>
              <a:schemeClr val="tx2"/>
            </a:solidFill>
          </a:endParaRPr>
        </a:p>
      </dsp:txBody>
      <dsp:txXfrm rot="10800000">
        <a:off x="0" y="4173845"/>
        <a:ext cx="6768752" cy="547728"/>
      </dsp:txXfrm>
    </dsp:sp>
    <dsp:sp modelId="{FA2ED618-C136-4AB7-81ED-7BB8F29826DB}">
      <dsp:nvSpPr>
        <dsp:cNvPr id="0" name=""/>
        <dsp:cNvSpPr/>
      </dsp:nvSpPr>
      <dsp:spPr>
        <a:xfrm rot="10800000">
          <a:off x="0" y="3372963"/>
          <a:ext cx="6768752" cy="842956"/>
        </a:xfrm>
        <a:prstGeom prst="upArrowCallou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b="0" kern="1200" dirty="0" smtClean="0">
              <a:solidFill>
                <a:schemeClr val="tx2"/>
              </a:solidFill>
            </a:rPr>
            <a:t>Building a prototype</a:t>
          </a:r>
          <a:r>
            <a:rPr lang="en-GB" sz="1900" b="1" kern="1200" dirty="0" smtClean="0">
              <a:solidFill>
                <a:schemeClr val="tx2"/>
              </a:solidFill>
            </a:rPr>
            <a:t>: create new knowledge</a:t>
          </a:r>
          <a:endParaRPr lang="en-GB" sz="1900" kern="1200" dirty="0"/>
        </a:p>
      </dsp:txBody>
      <dsp:txXfrm rot="10800000">
        <a:off x="0" y="3372963"/>
        <a:ext cx="6768752" cy="547728"/>
      </dsp:txXfrm>
    </dsp:sp>
    <dsp:sp modelId="{49D43C49-1DAF-433B-8909-FE87E7DFB5D4}">
      <dsp:nvSpPr>
        <dsp:cNvPr id="0" name=""/>
        <dsp:cNvSpPr/>
      </dsp:nvSpPr>
      <dsp:spPr>
        <a:xfrm rot="10800000">
          <a:off x="0" y="2504374"/>
          <a:ext cx="6768752" cy="842956"/>
        </a:xfrm>
        <a:prstGeom prst="upArrowCallou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b="1" kern="1200" dirty="0" smtClean="0">
              <a:solidFill>
                <a:schemeClr val="tx2"/>
              </a:solidFill>
            </a:rPr>
            <a:t>Justify these new concepts</a:t>
          </a:r>
          <a:endParaRPr lang="en-GB" sz="1900" b="1" kern="1200" dirty="0">
            <a:solidFill>
              <a:schemeClr val="tx2"/>
            </a:solidFill>
          </a:endParaRPr>
        </a:p>
      </dsp:txBody>
      <dsp:txXfrm rot="10800000">
        <a:off x="0" y="2504374"/>
        <a:ext cx="6768752" cy="547728"/>
      </dsp:txXfrm>
    </dsp:sp>
    <dsp:sp modelId="{29CF9FF8-289B-4CBF-9100-53AFE308BA05}">
      <dsp:nvSpPr>
        <dsp:cNvPr id="0" name=""/>
        <dsp:cNvSpPr/>
      </dsp:nvSpPr>
      <dsp:spPr>
        <a:xfrm rot="10800000">
          <a:off x="0" y="1669639"/>
          <a:ext cx="6768752" cy="842956"/>
        </a:xfrm>
        <a:prstGeom prst="upArrowCallou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b="1" kern="1200" dirty="0" smtClean="0">
              <a:solidFill>
                <a:schemeClr val="tx2"/>
              </a:solidFill>
            </a:rPr>
            <a:t>Make </a:t>
          </a:r>
          <a:r>
            <a:rPr lang="en-GB" sz="1900" b="1" kern="1200" smtClean="0">
              <a:solidFill>
                <a:schemeClr val="tx2"/>
              </a:solidFill>
            </a:rPr>
            <a:t>it explicit and</a:t>
          </a:r>
          <a:r>
            <a:rPr lang="en-GB" sz="1900" kern="1200" smtClean="0">
              <a:solidFill>
                <a:schemeClr val="tx2"/>
              </a:solidFill>
            </a:rPr>
            <a:t> </a:t>
          </a:r>
          <a:r>
            <a:rPr lang="en-GB" sz="1900" b="1" kern="1200" dirty="0" smtClean="0">
              <a:solidFill>
                <a:schemeClr val="tx2"/>
              </a:solidFill>
            </a:rPr>
            <a:t>Create new concepts</a:t>
          </a:r>
          <a:endParaRPr lang="en-GB" sz="1900" b="1" kern="1200" dirty="0">
            <a:solidFill>
              <a:schemeClr val="tx2"/>
            </a:solidFill>
          </a:endParaRPr>
        </a:p>
      </dsp:txBody>
      <dsp:txXfrm rot="10800000">
        <a:off x="0" y="1669639"/>
        <a:ext cx="6768752" cy="547728"/>
      </dsp:txXfrm>
    </dsp:sp>
    <dsp:sp modelId="{39AB2763-60F0-407A-AFC5-58105DAB9326}">
      <dsp:nvSpPr>
        <dsp:cNvPr id="0" name=""/>
        <dsp:cNvSpPr/>
      </dsp:nvSpPr>
      <dsp:spPr>
        <a:xfrm rot="10800000">
          <a:off x="0" y="834903"/>
          <a:ext cx="6768752" cy="842956"/>
        </a:xfrm>
        <a:prstGeom prst="upArrowCallou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dirty="0" smtClean="0">
              <a:solidFill>
                <a:schemeClr val="tx2"/>
              </a:solidFill>
            </a:rPr>
            <a:t>Manage conversations: </a:t>
          </a:r>
          <a:r>
            <a:rPr lang="en-GB" sz="1900" b="1" kern="1200" dirty="0" smtClean="0">
              <a:solidFill>
                <a:schemeClr val="tx2"/>
              </a:solidFill>
            </a:rPr>
            <a:t>share tacit knowledge</a:t>
          </a:r>
          <a:endParaRPr lang="en-GB" sz="1900" b="1" kern="1200" dirty="0">
            <a:solidFill>
              <a:schemeClr val="tx2"/>
            </a:solidFill>
          </a:endParaRPr>
        </a:p>
      </dsp:txBody>
      <dsp:txXfrm rot="10800000">
        <a:off x="0" y="834903"/>
        <a:ext cx="6768752" cy="547728"/>
      </dsp:txXfrm>
    </dsp:sp>
    <dsp:sp modelId="{E2BE0DC3-62F7-48A5-80CF-0331B9A86ECA}">
      <dsp:nvSpPr>
        <dsp:cNvPr id="0" name=""/>
        <dsp:cNvSpPr/>
      </dsp:nvSpPr>
      <dsp:spPr>
        <a:xfrm rot="10800000">
          <a:off x="0" y="168"/>
          <a:ext cx="6768752" cy="842956"/>
        </a:xfrm>
        <a:prstGeom prst="upArrowCallou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b="1" kern="1200" dirty="0" smtClean="0">
              <a:solidFill>
                <a:schemeClr val="tx2"/>
              </a:solidFill>
            </a:rPr>
            <a:t>Shared understanding </a:t>
          </a:r>
          <a:r>
            <a:rPr lang="en-GB" sz="1900" kern="1200" dirty="0" smtClean="0">
              <a:solidFill>
                <a:schemeClr val="tx2"/>
              </a:solidFill>
            </a:rPr>
            <a:t>of a problem </a:t>
          </a:r>
          <a:endParaRPr lang="en-GB" sz="1900" kern="1200" dirty="0">
            <a:solidFill>
              <a:schemeClr val="tx2"/>
            </a:solidFill>
          </a:endParaRPr>
        </a:p>
      </dsp:txBody>
      <dsp:txXfrm rot="10800000">
        <a:off x="0" y="168"/>
        <a:ext cx="6768752" cy="54772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4" y="0"/>
            <a:ext cx="2971800" cy="457200"/>
          </a:xfrm>
          <a:prstGeom prst="rect">
            <a:avLst/>
          </a:prstGeom>
        </p:spPr>
        <p:txBody>
          <a:bodyPr vert="horz" lIns="91440" tIns="45720" rIns="91440" bIns="45720" rtlCol="0"/>
          <a:lstStyle>
            <a:lvl1pPr algn="r">
              <a:defRPr sz="1200"/>
            </a:lvl1pPr>
          </a:lstStyle>
          <a:p>
            <a:fld id="{246F36B2-4A8B-4E1C-9054-63F9D7CB69E5}" type="datetimeFigureOut">
              <a:rPr lang="en-GB" smtClean="0"/>
              <a:t>06/04/2016</a:t>
            </a:fld>
            <a:endParaRPr lang="en-GB"/>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1"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6" name="Fußzeilenplatzhalter 5"/>
          <p:cNvSpPr>
            <a:spLocks noGrp="1"/>
          </p:cNvSpPr>
          <p:nvPr>
            <p:ph type="ftr" sz="quarter" idx="4"/>
          </p:nvPr>
        </p:nvSpPr>
        <p:spPr>
          <a:xfrm>
            <a:off x="0" y="8685214"/>
            <a:ext cx="2971800" cy="457200"/>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4" y="8685214"/>
            <a:ext cx="2971800" cy="457200"/>
          </a:xfrm>
          <a:prstGeom prst="rect">
            <a:avLst/>
          </a:prstGeom>
        </p:spPr>
        <p:txBody>
          <a:bodyPr vert="horz" lIns="91440" tIns="45720" rIns="91440" bIns="45720" rtlCol="0" anchor="b"/>
          <a:lstStyle>
            <a:lvl1pPr algn="r">
              <a:defRPr sz="1200"/>
            </a:lvl1pPr>
          </a:lstStyle>
          <a:p>
            <a:fld id="{3EB6D03B-E7F7-4E6B-9C34-639AF7C83D7B}" type="slidenum">
              <a:rPr lang="en-GB" smtClean="0"/>
              <a:t>‹#›</a:t>
            </a:fld>
            <a:endParaRPr lang="en-GB"/>
          </a:p>
        </p:txBody>
      </p:sp>
    </p:spTree>
    <p:extLst>
      <p:ext uri="{BB962C8B-B14F-4D97-AF65-F5344CB8AC3E}">
        <p14:creationId xmlns:p14="http://schemas.microsoft.com/office/powerpoint/2010/main" val="1253677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baseline="0" dirty="0" smtClean="0"/>
          </a:p>
        </p:txBody>
      </p:sp>
      <p:sp>
        <p:nvSpPr>
          <p:cNvPr id="4" name="Foliennummernplatzhalter 3"/>
          <p:cNvSpPr>
            <a:spLocks noGrp="1"/>
          </p:cNvSpPr>
          <p:nvPr>
            <p:ph type="sldNum" sz="quarter" idx="10"/>
          </p:nvPr>
        </p:nvSpPr>
        <p:spPr/>
        <p:txBody>
          <a:bodyPr/>
          <a:lstStyle/>
          <a:p>
            <a:fld id="{3EB6D03B-E7F7-4E6B-9C34-639AF7C83D7B}" type="slidenum">
              <a:rPr lang="en-GB" smtClean="0"/>
              <a:t>1</a:t>
            </a:fld>
            <a:endParaRPr lang="en-GB"/>
          </a:p>
        </p:txBody>
      </p:sp>
    </p:spTree>
    <p:extLst>
      <p:ext uri="{BB962C8B-B14F-4D97-AF65-F5344CB8AC3E}">
        <p14:creationId xmlns:p14="http://schemas.microsoft.com/office/powerpoint/2010/main" val="550918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6B6CD64-13B1-4EF0-8355-643A5E3842D2}" type="slidenum">
              <a:rPr lang="de-DE" smtClean="0"/>
              <a:t>2</a:t>
            </a:fld>
            <a:endParaRPr lang="de-DE" dirty="0"/>
          </a:p>
        </p:txBody>
      </p:sp>
    </p:spTree>
    <p:extLst>
      <p:ext uri="{BB962C8B-B14F-4D97-AF65-F5344CB8AC3E}">
        <p14:creationId xmlns:p14="http://schemas.microsoft.com/office/powerpoint/2010/main" val="3134466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baseline="0" noProof="0" dirty="0" smtClean="0"/>
          </a:p>
        </p:txBody>
      </p:sp>
      <p:sp>
        <p:nvSpPr>
          <p:cNvPr id="4" name="Foliennummernplatzhalter 3"/>
          <p:cNvSpPr>
            <a:spLocks noGrp="1"/>
          </p:cNvSpPr>
          <p:nvPr>
            <p:ph type="sldNum" sz="quarter" idx="10"/>
          </p:nvPr>
        </p:nvSpPr>
        <p:spPr/>
        <p:txBody>
          <a:bodyPr/>
          <a:lstStyle/>
          <a:p>
            <a:fld id="{C6B6CD64-13B1-4EF0-8355-643A5E3842D2}" type="slidenum">
              <a:rPr lang="de-DE" smtClean="0"/>
              <a:t>3</a:t>
            </a:fld>
            <a:endParaRPr lang="de-DE"/>
          </a:p>
        </p:txBody>
      </p:sp>
    </p:spTree>
    <p:extLst>
      <p:ext uri="{BB962C8B-B14F-4D97-AF65-F5344CB8AC3E}">
        <p14:creationId xmlns:p14="http://schemas.microsoft.com/office/powerpoint/2010/main" val="1259160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3EB6D03B-E7F7-4E6B-9C34-639AF7C83D7B}" type="slidenum">
              <a:rPr lang="en-GB" smtClean="0"/>
              <a:t>4</a:t>
            </a:fld>
            <a:endParaRPr lang="en-GB"/>
          </a:p>
        </p:txBody>
      </p:sp>
    </p:spTree>
    <p:extLst>
      <p:ext uri="{BB962C8B-B14F-4D97-AF65-F5344CB8AC3E}">
        <p14:creationId xmlns:p14="http://schemas.microsoft.com/office/powerpoint/2010/main" val="1636776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sz="1100" b="0" i="1" u="none" baseline="0" noProof="0" dirty="0" smtClean="0"/>
          </a:p>
        </p:txBody>
      </p:sp>
      <p:sp>
        <p:nvSpPr>
          <p:cNvPr id="4" name="Foliennummernplatzhalter 3"/>
          <p:cNvSpPr>
            <a:spLocks noGrp="1"/>
          </p:cNvSpPr>
          <p:nvPr>
            <p:ph type="sldNum" sz="quarter" idx="10"/>
          </p:nvPr>
        </p:nvSpPr>
        <p:spPr/>
        <p:txBody>
          <a:bodyPr/>
          <a:lstStyle/>
          <a:p>
            <a:fld id="{3EB6D03B-E7F7-4E6B-9C34-639AF7C83D7B}" type="slidenum">
              <a:rPr lang="en-GB" smtClean="0"/>
              <a:t>5</a:t>
            </a:fld>
            <a:endParaRPr lang="en-GB"/>
          </a:p>
        </p:txBody>
      </p:sp>
    </p:spTree>
    <p:extLst>
      <p:ext uri="{BB962C8B-B14F-4D97-AF65-F5344CB8AC3E}">
        <p14:creationId xmlns:p14="http://schemas.microsoft.com/office/powerpoint/2010/main" val="2645807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Ø"/>
            </a:pPr>
            <a:endParaRPr lang="en-GB" baseline="0" dirty="0" smtClean="0"/>
          </a:p>
        </p:txBody>
      </p:sp>
      <p:sp>
        <p:nvSpPr>
          <p:cNvPr id="4" name="Foliennummernplatzhalter 3"/>
          <p:cNvSpPr>
            <a:spLocks noGrp="1"/>
          </p:cNvSpPr>
          <p:nvPr>
            <p:ph type="sldNum" sz="quarter" idx="10"/>
          </p:nvPr>
        </p:nvSpPr>
        <p:spPr/>
        <p:txBody>
          <a:bodyPr/>
          <a:lstStyle/>
          <a:p>
            <a:fld id="{3EB6D03B-E7F7-4E6B-9C34-639AF7C83D7B}" type="slidenum">
              <a:rPr lang="en-GB" smtClean="0"/>
              <a:t>6</a:t>
            </a:fld>
            <a:endParaRPr lang="en-GB"/>
          </a:p>
        </p:txBody>
      </p:sp>
    </p:spTree>
    <p:extLst>
      <p:ext uri="{BB962C8B-B14F-4D97-AF65-F5344CB8AC3E}">
        <p14:creationId xmlns:p14="http://schemas.microsoft.com/office/powerpoint/2010/main" val="3782541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0" i="0" baseline="0" noProof="0" dirty="0" smtClean="0"/>
          </a:p>
        </p:txBody>
      </p:sp>
      <p:sp>
        <p:nvSpPr>
          <p:cNvPr id="4" name="Foliennummernplatzhalter 3"/>
          <p:cNvSpPr>
            <a:spLocks noGrp="1"/>
          </p:cNvSpPr>
          <p:nvPr>
            <p:ph type="sldNum" sz="quarter" idx="10"/>
          </p:nvPr>
        </p:nvSpPr>
        <p:spPr/>
        <p:txBody>
          <a:bodyPr/>
          <a:lstStyle/>
          <a:p>
            <a:fld id="{3EB6D03B-E7F7-4E6B-9C34-639AF7C83D7B}" type="slidenum">
              <a:rPr lang="en-GB" smtClean="0"/>
              <a:t>7</a:t>
            </a:fld>
            <a:endParaRPr lang="en-GB"/>
          </a:p>
        </p:txBody>
      </p:sp>
    </p:spTree>
    <p:extLst>
      <p:ext uri="{BB962C8B-B14F-4D97-AF65-F5344CB8AC3E}">
        <p14:creationId xmlns:p14="http://schemas.microsoft.com/office/powerpoint/2010/main" val="3555122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3EB6D03B-E7F7-4E6B-9C34-639AF7C83D7B}" type="slidenum">
              <a:rPr lang="en-GB" smtClean="0"/>
              <a:t>8</a:t>
            </a:fld>
            <a:endParaRPr lang="en-GB"/>
          </a:p>
        </p:txBody>
      </p:sp>
    </p:spTree>
    <p:extLst>
      <p:ext uri="{BB962C8B-B14F-4D97-AF65-F5344CB8AC3E}">
        <p14:creationId xmlns:p14="http://schemas.microsoft.com/office/powerpoint/2010/main" val="2764470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GB"/>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GB"/>
          </a:p>
        </p:txBody>
      </p:sp>
      <p:sp>
        <p:nvSpPr>
          <p:cNvPr id="4" name="Datumsplatzhalter 3"/>
          <p:cNvSpPr>
            <a:spLocks noGrp="1"/>
          </p:cNvSpPr>
          <p:nvPr>
            <p:ph type="dt" sz="half" idx="10"/>
          </p:nvPr>
        </p:nvSpPr>
        <p:spPr/>
        <p:txBody>
          <a:bodyPr/>
          <a:lstStyle/>
          <a:p>
            <a:fld id="{FF5BD9DB-5165-4069-BCA0-280BF66B1892}" type="datetimeFigureOut">
              <a:rPr lang="en-GB" smtClean="0"/>
              <a:t>06/04/2016</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50468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FF5BD9DB-5165-4069-BCA0-280BF66B1892}" type="datetimeFigureOut">
              <a:rPr lang="en-GB" smtClean="0"/>
              <a:t>06/04/2016</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3393119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FF5BD9DB-5165-4069-BCA0-280BF66B1892}" type="datetimeFigureOut">
              <a:rPr lang="en-GB" smtClean="0"/>
              <a:t>06/04/2016</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3868949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smtClean="0"/>
              <a:t>Formatvorlage des Untertitelmasters durch Klicken bearbeiten</a:t>
            </a:r>
            <a:endParaRPr lang="de-CH" dirty="0"/>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p:txBody>
          <a:bodyPr/>
          <a:lstStyle>
            <a:lvl1pPr>
              <a:defRPr/>
            </a:lvl1pPr>
          </a:lstStyle>
          <a:p>
            <a:r>
              <a:rPr lang="de-DE"/>
              <a:t>1</a:t>
            </a:r>
          </a:p>
        </p:txBody>
      </p:sp>
      <p:sp>
        <p:nvSpPr>
          <p:cNvPr id="7" name="Inhaltsplatzhalter 6"/>
          <p:cNvSpPr>
            <a:spLocks noGrp="1"/>
          </p:cNvSpPr>
          <p:nvPr>
            <p:ph sz="quarter" idx="12"/>
          </p:nvPr>
        </p:nvSpPr>
        <p:spPr>
          <a:xfrm>
            <a:off x="1979613" y="765175"/>
            <a:ext cx="914400" cy="914400"/>
          </a:xfrm>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10984057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FF5BD9DB-5165-4069-BCA0-280BF66B1892}" type="datetimeFigureOut">
              <a:rPr lang="en-GB" smtClean="0"/>
              <a:t>06/04/2016</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4149102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GB"/>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FF5BD9DB-5165-4069-BCA0-280BF66B1892}" type="datetimeFigureOut">
              <a:rPr lang="en-GB" smtClean="0"/>
              <a:t>06/04/2016</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1972885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Datumsplatzhalter 4"/>
          <p:cNvSpPr>
            <a:spLocks noGrp="1"/>
          </p:cNvSpPr>
          <p:nvPr>
            <p:ph type="dt" sz="half" idx="10"/>
          </p:nvPr>
        </p:nvSpPr>
        <p:spPr/>
        <p:txBody>
          <a:bodyPr/>
          <a:lstStyle/>
          <a:p>
            <a:fld id="{FF5BD9DB-5165-4069-BCA0-280BF66B1892}" type="datetimeFigureOut">
              <a:rPr lang="en-GB" smtClean="0"/>
              <a:t>06/04/2016</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2369749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GB"/>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Datumsplatzhalter 6"/>
          <p:cNvSpPr>
            <a:spLocks noGrp="1"/>
          </p:cNvSpPr>
          <p:nvPr>
            <p:ph type="dt" sz="half" idx="10"/>
          </p:nvPr>
        </p:nvSpPr>
        <p:spPr/>
        <p:txBody>
          <a:bodyPr/>
          <a:lstStyle/>
          <a:p>
            <a:fld id="{FF5BD9DB-5165-4069-BCA0-280BF66B1892}" type="datetimeFigureOut">
              <a:rPr lang="en-GB" smtClean="0"/>
              <a:t>06/04/2016</a:t>
            </a:fld>
            <a:endParaRPr lang="en-GB"/>
          </a:p>
        </p:txBody>
      </p:sp>
      <p:sp>
        <p:nvSpPr>
          <p:cNvPr id="8" name="Fußzeilenplatzhalter 7"/>
          <p:cNvSpPr>
            <a:spLocks noGrp="1"/>
          </p:cNvSpPr>
          <p:nvPr>
            <p:ph type="ftr" sz="quarter" idx="11"/>
          </p:nvPr>
        </p:nvSpPr>
        <p:spPr/>
        <p:txBody>
          <a:bodyPr/>
          <a:lstStyle/>
          <a:p>
            <a:endParaRPr lang="en-GB"/>
          </a:p>
        </p:txBody>
      </p:sp>
      <p:sp>
        <p:nvSpPr>
          <p:cNvPr id="9" name="Foliennummernplatzhalter 8"/>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4176148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Datumsplatzhalter 2"/>
          <p:cNvSpPr>
            <a:spLocks noGrp="1"/>
          </p:cNvSpPr>
          <p:nvPr>
            <p:ph type="dt" sz="half" idx="10"/>
          </p:nvPr>
        </p:nvSpPr>
        <p:spPr/>
        <p:txBody>
          <a:bodyPr/>
          <a:lstStyle/>
          <a:p>
            <a:fld id="{FF5BD9DB-5165-4069-BCA0-280BF66B1892}" type="datetimeFigureOut">
              <a:rPr lang="en-GB" smtClean="0"/>
              <a:t>06/04/2016</a:t>
            </a:fld>
            <a:endParaRPr lang="en-GB"/>
          </a:p>
        </p:txBody>
      </p:sp>
      <p:sp>
        <p:nvSpPr>
          <p:cNvPr id="4" name="Fußzeilenplatzhalter 3"/>
          <p:cNvSpPr>
            <a:spLocks noGrp="1"/>
          </p:cNvSpPr>
          <p:nvPr>
            <p:ph type="ftr" sz="quarter" idx="11"/>
          </p:nvPr>
        </p:nvSpPr>
        <p:spPr/>
        <p:txBody>
          <a:bodyPr/>
          <a:lstStyle/>
          <a:p>
            <a:endParaRPr lang="en-GB"/>
          </a:p>
        </p:txBody>
      </p:sp>
      <p:sp>
        <p:nvSpPr>
          <p:cNvPr id="5" name="Foliennummernplatzhalter 4"/>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1326208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F5BD9DB-5165-4069-BCA0-280BF66B1892}" type="datetimeFigureOut">
              <a:rPr lang="en-GB" smtClean="0"/>
              <a:t>06/04/2016</a:t>
            </a:fld>
            <a:endParaRPr lang="en-GB"/>
          </a:p>
        </p:txBody>
      </p:sp>
      <p:sp>
        <p:nvSpPr>
          <p:cNvPr id="3" name="Fußzeilenplatzhalter 2"/>
          <p:cNvSpPr>
            <a:spLocks noGrp="1"/>
          </p:cNvSpPr>
          <p:nvPr>
            <p:ph type="ftr" sz="quarter" idx="11"/>
          </p:nvPr>
        </p:nvSpPr>
        <p:spPr/>
        <p:txBody>
          <a:bodyPr/>
          <a:lstStyle/>
          <a:p>
            <a:endParaRPr lang="en-GB"/>
          </a:p>
        </p:txBody>
      </p:sp>
      <p:sp>
        <p:nvSpPr>
          <p:cNvPr id="4" name="Foliennummernplatzhalter 3"/>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250505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GB"/>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F5BD9DB-5165-4069-BCA0-280BF66B1892}" type="datetimeFigureOut">
              <a:rPr lang="en-GB" smtClean="0"/>
              <a:t>06/04/2016</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314751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GB"/>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F5BD9DB-5165-4069-BCA0-280BF66B1892}" type="datetimeFigureOut">
              <a:rPr lang="en-GB" smtClean="0"/>
              <a:t>06/04/2016</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9C45CD61-39BA-4E1A-9F86-4398617D262E}" type="slidenum">
              <a:rPr lang="en-GB" smtClean="0"/>
              <a:t>‹#›</a:t>
            </a:fld>
            <a:endParaRPr lang="en-GB"/>
          </a:p>
        </p:txBody>
      </p:sp>
    </p:spTree>
    <p:extLst>
      <p:ext uri="{BB962C8B-B14F-4D97-AF65-F5344CB8AC3E}">
        <p14:creationId xmlns:p14="http://schemas.microsoft.com/office/powerpoint/2010/main" val="2218580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GB"/>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BD9DB-5165-4069-BCA0-280BF66B1892}" type="datetimeFigureOut">
              <a:rPr lang="en-GB" smtClean="0"/>
              <a:t>06/04/2016</a:t>
            </a:fld>
            <a:endParaRPr lang="en-GB"/>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5CD61-39BA-4E1A-9F86-4398617D262E}" type="slidenum">
              <a:rPr lang="en-GB" smtClean="0"/>
              <a:t>‹#›</a:t>
            </a:fld>
            <a:endParaRPr lang="en-GB"/>
          </a:p>
        </p:txBody>
      </p:sp>
    </p:spTree>
    <p:extLst>
      <p:ext uri="{BB962C8B-B14F-4D97-AF65-F5344CB8AC3E}">
        <p14:creationId xmlns:p14="http://schemas.microsoft.com/office/powerpoint/2010/main" val="4090132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adrian.rohrbasser@bluewin.ch" TargetMode="External"/><Relationship Id="rId7"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CH" b="1" dirty="0" err="1" smtClean="0"/>
              <a:t>How</a:t>
            </a:r>
            <a:r>
              <a:rPr lang="de-CH" b="1" dirty="0" smtClean="0"/>
              <a:t> Quality </a:t>
            </a:r>
            <a:r>
              <a:rPr lang="de-CH" b="1" dirty="0" err="1" smtClean="0"/>
              <a:t>Circles</a:t>
            </a:r>
            <a:r>
              <a:rPr lang="de-CH" b="1" dirty="0" smtClean="0"/>
              <a:t> </a:t>
            </a:r>
            <a:r>
              <a:rPr lang="de-CH" b="1" dirty="0" err="1" smtClean="0"/>
              <a:t>work</a:t>
            </a:r>
            <a:r>
              <a:rPr lang="de-CH" b="1" dirty="0" smtClean="0"/>
              <a:t> </a:t>
            </a:r>
            <a:r>
              <a:rPr lang="en-GB" b="1" dirty="0" smtClean="0"/>
              <a:t>across</a:t>
            </a:r>
            <a:r>
              <a:rPr lang="de-CH" b="1" dirty="0" smtClean="0"/>
              <a:t> Europe</a:t>
            </a:r>
            <a:endParaRPr lang="en-GB" b="1" dirty="0"/>
          </a:p>
        </p:txBody>
      </p:sp>
      <p:sp>
        <p:nvSpPr>
          <p:cNvPr id="3" name="Untertitel 2"/>
          <p:cNvSpPr>
            <a:spLocks noGrp="1"/>
          </p:cNvSpPr>
          <p:nvPr>
            <p:ph type="subTitle" idx="1"/>
          </p:nvPr>
        </p:nvSpPr>
        <p:spPr>
          <a:xfrm>
            <a:off x="1229544" y="3501008"/>
            <a:ext cx="6646912" cy="2040632"/>
          </a:xfrm>
        </p:spPr>
        <p:txBody>
          <a:bodyPr>
            <a:normAutofit fontScale="40000" lnSpcReduction="20000"/>
          </a:bodyPr>
          <a:lstStyle/>
          <a:p>
            <a:endParaRPr lang="de-CH" dirty="0"/>
          </a:p>
          <a:p>
            <a:pPr algn="l"/>
            <a:r>
              <a:rPr lang="en-GB" sz="4000" dirty="0" smtClean="0">
                <a:solidFill>
                  <a:schemeClr val="tx1"/>
                </a:solidFill>
              </a:rPr>
              <a:t>Adrian Rohrbasser, </a:t>
            </a:r>
          </a:p>
          <a:p>
            <a:pPr algn="l"/>
            <a:r>
              <a:rPr lang="en-GB" sz="4000" dirty="0" smtClean="0">
                <a:solidFill>
                  <a:schemeClr val="tx1"/>
                </a:solidFill>
              </a:rPr>
              <a:t>Family physician, trainer and tutor of facilitators, member of the committee for quality in primary health care in CH and delegate in the European Society of Quality and Safety in Family Medicine (</a:t>
            </a:r>
            <a:r>
              <a:rPr lang="en-GB" sz="4000" dirty="0" err="1" smtClean="0">
                <a:solidFill>
                  <a:schemeClr val="tx1"/>
                </a:solidFill>
              </a:rPr>
              <a:t>EQuiP</a:t>
            </a:r>
            <a:r>
              <a:rPr lang="en-GB" sz="4000" dirty="0" smtClean="0">
                <a:solidFill>
                  <a:schemeClr val="tx1"/>
                </a:solidFill>
              </a:rPr>
              <a:t>).</a:t>
            </a:r>
          </a:p>
          <a:p>
            <a:pPr algn="l"/>
            <a:r>
              <a:rPr lang="en-GB" sz="4000" dirty="0" smtClean="0">
                <a:solidFill>
                  <a:schemeClr val="tx1"/>
                </a:solidFill>
              </a:rPr>
              <a:t>DPhil Student University of Oxford, Department of Continuing Education / Primary Care Health Sciences</a:t>
            </a:r>
          </a:p>
          <a:p>
            <a:pPr algn="l"/>
            <a:r>
              <a:rPr lang="de-CH" sz="4000" dirty="0" smtClean="0">
                <a:solidFill>
                  <a:schemeClr val="tx1"/>
                </a:solidFill>
                <a:hlinkClick r:id="rId3"/>
              </a:rPr>
              <a:t>adrian.rohrbasser@bluewin.ch</a:t>
            </a:r>
            <a:endParaRPr lang="de-CH" sz="4000" dirty="0" smtClean="0">
              <a:solidFill>
                <a:schemeClr val="tx1"/>
              </a:solidFill>
            </a:endParaRPr>
          </a:p>
          <a:p>
            <a:pPr algn="l"/>
            <a:endParaRPr lang="en-GB" dirty="0">
              <a:solidFill>
                <a:schemeClr val="tx1"/>
              </a:solidFill>
            </a:endParaRPr>
          </a:p>
        </p:txBody>
      </p:sp>
      <p:pic>
        <p:nvPicPr>
          <p:cNvPr id="1028" name="Picture 4" descr="C:\Users\adrian\Pictures\logos\equip.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912" y="5691336"/>
            <a:ext cx="5172075"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drian\Pictures\logos\oxf.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5691336"/>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adrian\Pictures\logos\QZ.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7904" y="1196752"/>
            <a:ext cx="1447800" cy="79057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adrian\Pictures\logos\hausaerzteschweiz_logo.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80112" y="707554"/>
            <a:ext cx="3000375" cy="7810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adrian\Pictures\logos\sgaim.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9552" y="670255"/>
            <a:ext cx="2878088" cy="855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418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1341438"/>
            <a:ext cx="7772400" cy="719137"/>
          </a:xfrm>
        </p:spPr>
        <p:txBody>
          <a:bodyPr>
            <a:normAutofit fontScale="90000"/>
          </a:bodyPr>
          <a:lstStyle/>
          <a:p>
            <a:r>
              <a:rPr lang="en-GB" sz="4000" b="1" dirty="0" smtClean="0"/>
              <a:t>Quality Circles (QC) in Primary Care</a:t>
            </a:r>
            <a:endParaRPr lang="en-GB" sz="4000" b="1" dirty="0"/>
          </a:p>
        </p:txBody>
      </p:sp>
      <p:sp>
        <p:nvSpPr>
          <p:cNvPr id="2051" name="Rectangle 3"/>
          <p:cNvSpPr>
            <a:spLocks noGrp="1" noChangeArrowheads="1"/>
          </p:cNvSpPr>
          <p:nvPr>
            <p:ph type="subTitle" idx="1"/>
          </p:nvPr>
        </p:nvSpPr>
        <p:spPr>
          <a:xfrm>
            <a:off x="971550" y="2492375"/>
            <a:ext cx="6832600" cy="3744913"/>
          </a:xfrm>
        </p:spPr>
        <p:txBody>
          <a:bodyPr>
            <a:normAutofit/>
          </a:bodyPr>
          <a:lstStyle/>
          <a:p>
            <a:endParaRPr lang="en-GB" sz="3600" dirty="0" smtClean="0"/>
          </a:p>
          <a:p>
            <a:r>
              <a:rPr lang="en-GB" sz="3600" dirty="0" smtClean="0"/>
              <a:t>''Small Groups of Health Care Professionals who meet at regular intervals to increase and disseminate knowledge'‘</a:t>
            </a:r>
          </a:p>
        </p:txBody>
      </p:sp>
      <p:pic>
        <p:nvPicPr>
          <p:cNvPr id="4" name="Picture 8" descr="C:\Users\adrian\Pictures\logos\sgai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2120" y="332656"/>
            <a:ext cx="2878088" cy="855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7650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9188" y="163222"/>
            <a:ext cx="8229600" cy="1143000"/>
          </a:xfrm>
        </p:spPr>
        <p:txBody>
          <a:bodyPr/>
          <a:lstStyle/>
          <a:p>
            <a:r>
              <a:rPr lang="en-GB" dirty="0" smtClean="0"/>
              <a:t>Do QCs work?</a:t>
            </a:r>
            <a:endParaRPr lang="en-GB" dirty="0"/>
          </a:p>
        </p:txBody>
      </p:sp>
      <p:sp>
        <p:nvSpPr>
          <p:cNvPr id="3" name="Textplatzhalter 2"/>
          <p:cNvSpPr>
            <a:spLocks noGrp="1"/>
          </p:cNvSpPr>
          <p:nvPr>
            <p:ph type="body" idx="1"/>
          </p:nvPr>
        </p:nvSpPr>
        <p:spPr>
          <a:xfrm>
            <a:off x="423800" y="1095334"/>
            <a:ext cx="4040188" cy="639762"/>
          </a:xfrm>
        </p:spPr>
        <p:txBody>
          <a:bodyPr/>
          <a:lstStyle/>
          <a:p>
            <a:r>
              <a:rPr lang="en-GB" dirty="0" smtClean="0"/>
              <a:t>'‘</a:t>
            </a:r>
            <a:r>
              <a:rPr lang="en-GB" u="sng" dirty="0" smtClean="0"/>
              <a:t>measured Q'' </a:t>
            </a:r>
            <a:endParaRPr lang="en-GB" u="sng" dirty="0"/>
          </a:p>
        </p:txBody>
      </p:sp>
      <p:sp>
        <p:nvSpPr>
          <p:cNvPr id="4" name="Inhaltsplatzhalter 3"/>
          <p:cNvSpPr>
            <a:spLocks noGrp="1"/>
          </p:cNvSpPr>
          <p:nvPr>
            <p:ph sz="half" idx="2"/>
          </p:nvPr>
        </p:nvSpPr>
        <p:spPr>
          <a:xfrm>
            <a:off x="49507" y="1720818"/>
            <a:ext cx="4464496" cy="4536504"/>
          </a:xfrm>
        </p:spPr>
        <p:txBody>
          <a:bodyPr>
            <a:normAutofit/>
          </a:bodyPr>
          <a:lstStyle/>
          <a:p>
            <a:pPr lvl="1">
              <a:buFont typeface="Wingdings" panose="05000000000000000000" pitchFamily="2" charset="2"/>
              <a:buChar char="ü"/>
            </a:pPr>
            <a:r>
              <a:rPr lang="en-GB" sz="2400" dirty="0" smtClean="0"/>
              <a:t>Change in prescription habits</a:t>
            </a:r>
            <a:r>
              <a:rPr lang="en-GB" dirty="0" smtClean="0"/>
              <a:t> </a:t>
            </a:r>
            <a:r>
              <a:rPr lang="da-DK" sz="1000" dirty="0" smtClean="0"/>
              <a:t>(Welschen, Kuyvenhoven et al. 2004; </a:t>
            </a:r>
            <a:r>
              <a:rPr lang="fr-FR" sz="1000" dirty="0" err="1" smtClean="0"/>
              <a:t>Niquille</a:t>
            </a:r>
            <a:r>
              <a:rPr lang="fr-FR" sz="1000" dirty="0" smtClean="0"/>
              <a:t>, </a:t>
            </a:r>
            <a:r>
              <a:rPr lang="fr-FR" sz="1000" dirty="0" err="1" smtClean="0"/>
              <a:t>Ruggli</a:t>
            </a:r>
            <a:r>
              <a:rPr lang="fr-FR" sz="1000" dirty="0" smtClean="0"/>
              <a:t> et al. 2008, Bugnon, </a:t>
            </a:r>
            <a:r>
              <a:rPr lang="fr-FR" sz="1000" dirty="0" err="1" smtClean="0"/>
              <a:t>Jotterand</a:t>
            </a:r>
            <a:r>
              <a:rPr lang="fr-FR" sz="1000" dirty="0" smtClean="0"/>
              <a:t> et al. 2012; </a:t>
            </a:r>
            <a:r>
              <a:rPr lang="da-DK" sz="1000" dirty="0" smtClean="0"/>
              <a:t>Wensing, Broge et al. 2009)</a:t>
            </a:r>
            <a:r>
              <a:rPr lang="fr-FR" sz="1000" dirty="0" smtClean="0"/>
              <a:t>…</a:t>
            </a:r>
          </a:p>
          <a:p>
            <a:pPr lvl="1">
              <a:buFont typeface="Wingdings" panose="05000000000000000000" pitchFamily="2" charset="2"/>
              <a:buChar char="ü"/>
            </a:pPr>
            <a:r>
              <a:rPr lang="fr-FR" sz="2400" dirty="0" smtClean="0"/>
              <a:t>« </a:t>
            </a:r>
            <a:r>
              <a:rPr lang="fr-FR" sz="2400" dirty="0" err="1" smtClean="0"/>
              <a:t>Inappropriate</a:t>
            </a:r>
            <a:r>
              <a:rPr lang="fr-FR" sz="2400" dirty="0" smtClean="0"/>
              <a:t> </a:t>
            </a:r>
            <a:r>
              <a:rPr lang="fr-FR" sz="2400" dirty="0" err="1" smtClean="0"/>
              <a:t>prescribing</a:t>
            </a:r>
            <a:r>
              <a:rPr lang="fr-FR" sz="2400" dirty="0" smtClean="0"/>
              <a:t> »</a:t>
            </a:r>
            <a:r>
              <a:rPr lang="nb-NO" sz="2400" dirty="0" smtClean="0"/>
              <a:t>(</a:t>
            </a:r>
            <a:r>
              <a:rPr lang="nb-NO" sz="900" dirty="0" smtClean="0"/>
              <a:t>Brekke, Rognstad et al. 2008)</a:t>
            </a:r>
            <a:endParaRPr lang="en-GB" sz="900" dirty="0" smtClean="0"/>
          </a:p>
          <a:p>
            <a:pPr lvl="1">
              <a:buFont typeface="Wingdings" panose="05000000000000000000" pitchFamily="2" charset="2"/>
              <a:buChar char="ü"/>
            </a:pPr>
            <a:r>
              <a:rPr lang="en-GB" sz="2400" dirty="0" smtClean="0"/>
              <a:t>Change in test ordering (doctors become more specific)</a:t>
            </a:r>
            <a:r>
              <a:rPr lang="nl-NL" sz="1000" dirty="0" smtClean="0"/>
              <a:t>(Verstappen, van der Weijden et al. 2003, Verstappen, van der Weijden et al. 2004)</a:t>
            </a:r>
          </a:p>
          <a:p>
            <a:pPr lvl="1">
              <a:buFont typeface="Wingdings" panose="05000000000000000000" pitchFamily="2" charset="2"/>
              <a:buChar char="ü"/>
            </a:pPr>
            <a:r>
              <a:rPr lang="nl-NL" sz="2400" dirty="0" smtClean="0"/>
              <a:t>................</a:t>
            </a:r>
          </a:p>
          <a:p>
            <a:pPr lvl="1"/>
            <a:endParaRPr lang="en-GB" sz="1000" dirty="0" smtClean="0"/>
          </a:p>
          <a:p>
            <a:endParaRPr lang="en-GB" dirty="0"/>
          </a:p>
        </p:txBody>
      </p:sp>
      <p:sp>
        <p:nvSpPr>
          <p:cNvPr id="5" name="Textplatzhalter 4"/>
          <p:cNvSpPr>
            <a:spLocks noGrp="1"/>
          </p:cNvSpPr>
          <p:nvPr>
            <p:ph type="body" sz="quarter" idx="3"/>
          </p:nvPr>
        </p:nvSpPr>
        <p:spPr>
          <a:xfrm>
            <a:off x="4644008" y="1085499"/>
            <a:ext cx="4041775" cy="639762"/>
          </a:xfrm>
        </p:spPr>
        <p:txBody>
          <a:bodyPr/>
          <a:lstStyle/>
          <a:p>
            <a:r>
              <a:rPr lang="en-GB" u="sng" dirty="0" smtClean="0"/>
              <a:t>“Components of QCs”</a:t>
            </a:r>
            <a:endParaRPr lang="en-GB" u="sng" dirty="0"/>
          </a:p>
        </p:txBody>
      </p:sp>
      <p:sp>
        <p:nvSpPr>
          <p:cNvPr id="6" name="Inhaltsplatzhalter 5"/>
          <p:cNvSpPr>
            <a:spLocks noGrp="1"/>
          </p:cNvSpPr>
          <p:nvPr>
            <p:ph sz="quarter" idx="4"/>
          </p:nvPr>
        </p:nvSpPr>
        <p:spPr>
          <a:xfrm>
            <a:off x="3995936" y="1716736"/>
            <a:ext cx="5148063" cy="3766386"/>
          </a:xfrm>
        </p:spPr>
        <p:txBody>
          <a:bodyPr>
            <a:normAutofit/>
          </a:bodyPr>
          <a:lstStyle/>
          <a:p>
            <a:pPr lvl="1">
              <a:buFont typeface="Wingdings" panose="05000000000000000000" pitchFamily="2" charset="2"/>
              <a:buChar char="Ø"/>
            </a:pPr>
            <a:r>
              <a:rPr lang="en-GB" sz="2400" dirty="0" smtClean="0"/>
              <a:t>Facilitation</a:t>
            </a:r>
            <a:r>
              <a:rPr lang="da-DK" sz="1100" dirty="0" smtClean="0"/>
              <a:t>(Dogherty, Harrison et al. 2010, Baskerville, Liddy et al. 2012)</a:t>
            </a:r>
          </a:p>
          <a:p>
            <a:pPr lvl="1">
              <a:buFont typeface="Wingdings" panose="05000000000000000000" pitchFamily="2" charset="2"/>
              <a:buChar char="Ø"/>
            </a:pPr>
            <a:r>
              <a:rPr lang="en-GB" sz="2400" dirty="0" smtClean="0"/>
              <a:t>Audit and feedback </a:t>
            </a:r>
            <a:r>
              <a:rPr lang="en-GB" sz="1000" dirty="0" smtClean="0"/>
              <a:t>(</a:t>
            </a:r>
            <a:r>
              <a:rPr lang="en-GB" sz="1000" dirty="0" err="1" smtClean="0"/>
              <a:t>Ivers</a:t>
            </a:r>
            <a:r>
              <a:rPr lang="en-GB" sz="1000" dirty="0" smtClean="0"/>
              <a:t>, 2012)</a:t>
            </a:r>
          </a:p>
          <a:p>
            <a:pPr lvl="1">
              <a:buFont typeface="Wingdings" panose="05000000000000000000" pitchFamily="2" charset="2"/>
              <a:buChar char="Ø"/>
            </a:pPr>
            <a:r>
              <a:rPr lang="en-GB" sz="2400" dirty="0" smtClean="0"/>
              <a:t>Use of local opinion leaders</a:t>
            </a:r>
            <a:r>
              <a:rPr lang="da-DK" sz="1000" dirty="0" smtClean="0"/>
              <a:t>(Flodgren, Parmelli et al. 2011)</a:t>
            </a:r>
          </a:p>
          <a:p>
            <a:pPr lvl="1">
              <a:buFont typeface="Wingdings" panose="05000000000000000000" pitchFamily="2" charset="2"/>
              <a:buChar char="Ø"/>
            </a:pPr>
            <a:r>
              <a:rPr lang="en-GB" sz="2200" dirty="0"/>
              <a:t>Workshop</a:t>
            </a:r>
            <a:r>
              <a:rPr lang="en-GB" sz="1800" dirty="0"/>
              <a:t> </a:t>
            </a:r>
            <a:r>
              <a:rPr lang="en-GB" sz="1000" dirty="0"/>
              <a:t>(O'Brien, Freemantle et al. 2001, </a:t>
            </a:r>
            <a:r>
              <a:rPr lang="en-GB" sz="1000" dirty="0" err="1"/>
              <a:t>Forsetlund</a:t>
            </a:r>
            <a:r>
              <a:rPr lang="en-GB" sz="1000" dirty="0"/>
              <a:t>, </a:t>
            </a:r>
            <a:r>
              <a:rPr lang="en-GB" sz="1000" dirty="0" err="1"/>
              <a:t>Bjorndal</a:t>
            </a:r>
            <a:r>
              <a:rPr lang="en-GB" sz="1000" dirty="0"/>
              <a:t> et al. 2009)</a:t>
            </a:r>
          </a:p>
          <a:p>
            <a:pPr lvl="1">
              <a:buFont typeface="Wingdings" panose="05000000000000000000" pitchFamily="2" charset="2"/>
              <a:buChar char="Ø"/>
            </a:pPr>
            <a:r>
              <a:rPr lang="en-GB" sz="2200" dirty="0"/>
              <a:t>Outreach visits </a:t>
            </a:r>
            <a:r>
              <a:rPr lang="en-GB" sz="800" dirty="0"/>
              <a:t>(O'Brien, Rogers et al. 2007</a:t>
            </a:r>
            <a:r>
              <a:rPr lang="en-GB" sz="800" dirty="0" smtClean="0"/>
              <a:t>)</a:t>
            </a:r>
          </a:p>
          <a:p>
            <a:pPr lvl="1">
              <a:buFont typeface="Wingdings" panose="05000000000000000000" pitchFamily="2" charset="2"/>
              <a:buChar char="Ø"/>
            </a:pPr>
            <a:r>
              <a:rPr lang="en-GB" dirty="0" smtClean="0"/>
              <a:t>Printed Educational Material  </a:t>
            </a:r>
            <a:r>
              <a:rPr lang="it-IT" sz="800" dirty="0" smtClean="0"/>
              <a:t>(</a:t>
            </a:r>
            <a:r>
              <a:rPr lang="it-IT" sz="800" dirty="0" err="1" smtClean="0"/>
              <a:t>Giguere</a:t>
            </a:r>
            <a:r>
              <a:rPr lang="it-IT" sz="800" dirty="0" smtClean="0"/>
              <a:t>, Legare et al. 2012)</a:t>
            </a:r>
          </a:p>
          <a:p>
            <a:pPr lvl="1">
              <a:buFont typeface="Wingdings" panose="05000000000000000000" pitchFamily="2" charset="2"/>
              <a:buChar char="Ø"/>
            </a:pPr>
            <a:r>
              <a:rPr lang="en-GB" dirty="0" smtClean="0"/>
              <a:t>Guidelines </a:t>
            </a:r>
            <a:r>
              <a:rPr lang="en-GB" sz="1100" dirty="0" smtClean="0"/>
              <a:t>(Thomas, Cullum et al. 2000)</a:t>
            </a:r>
            <a:endParaRPr lang="en-GB" sz="1100" dirty="0"/>
          </a:p>
          <a:p>
            <a:pPr lvl="1">
              <a:buFont typeface="Wingdings" panose="05000000000000000000" pitchFamily="2" charset="2"/>
              <a:buChar char="q"/>
            </a:pPr>
            <a:endParaRPr lang="en-GB" sz="1000" dirty="0" smtClean="0"/>
          </a:p>
        </p:txBody>
      </p:sp>
      <p:pic>
        <p:nvPicPr>
          <p:cNvPr id="8" name="Picture 8" descr="C:\Users\adrian\Pictures\logos\sgai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6354" y="5661248"/>
            <a:ext cx="2878088" cy="855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821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404664"/>
            <a:ext cx="8424936" cy="6264696"/>
          </a:xfrm>
          <a:prstGeom prst="rect">
            <a:avLst/>
          </a:prstGeom>
          <a:noFill/>
          <a:ln>
            <a:noFill/>
          </a:ln>
        </p:spPr>
      </p:pic>
      <p:pic>
        <p:nvPicPr>
          <p:cNvPr id="4" name="Picture 8" descr="C:\Users\adrian\Pictures\logos\sgaim.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80112" y="548680"/>
            <a:ext cx="2878088" cy="855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6169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p:nvPr>
            <p:extLst>
              <p:ext uri="{D42A27DB-BD31-4B8C-83A1-F6EECF244321}">
                <p14:modId xmlns:p14="http://schemas.microsoft.com/office/powerpoint/2010/main" val="3934148703"/>
              </p:ext>
            </p:extLst>
          </p:nvPr>
        </p:nvGraphicFramePr>
        <p:xfrm>
          <a:off x="954920" y="720980"/>
          <a:ext cx="6768752" cy="55568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Nach links gekrümmter Pfeil 2"/>
          <p:cNvSpPr/>
          <p:nvPr/>
        </p:nvSpPr>
        <p:spPr>
          <a:xfrm>
            <a:off x="7786333" y="3620507"/>
            <a:ext cx="452755" cy="715818"/>
          </a:xfrm>
          <a:prstGeom prst="curvedLeftArrow">
            <a:avLst>
              <a:gd name="adj1" fmla="val 25000"/>
              <a:gd name="adj2" fmla="val 48230"/>
              <a:gd name="adj3" fmla="val 25000"/>
            </a:avLst>
          </a:prstGeom>
          <a:solidFill>
            <a:schemeClr val="bg1"/>
          </a:solidFill>
          <a:ln w="25400" cap="flat" cmpd="sng" algn="ctr">
            <a:solidFill>
              <a:srgbClr val="4F81BD">
                <a:shade val="50000"/>
              </a:srgbClr>
            </a:solidFill>
            <a:prstDash val="solid"/>
          </a:ln>
          <a:effectLst/>
          <a:scene3d>
            <a:camera prst="orthographicFront">
              <a:rot lat="10800000" lon="0" rev="0"/>
            </a:camera>
            <a:lightRig rig="threePt" dir="t"/>
          </a:scene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 name="Nach links gekrümmter Pfeil 3"/>
          <p:cNvSpPr/>
          <p:nvPr/>
        </p:nvSpPr>
        <p:spPr>
          <a:xfrm>
            <a:off x="7730722" y="4361080"/>
            <a:ext cx="452755" cy="715818"/>
          </a:xfrm>
          <a:prstGeom prst="curvedLeftArrow">
            <a:avLst>
              <a:gd name="adj1" fmla="val 25000"/>
              <a:gd name="adj2" fmla="val 48230"/>
              <a:gd name="adj3" fmla="val 25000"/>
            </a:avLst>
          </a:prstGeom>
          <a:solidFill>
            <a:sysClr val="window" lastClr="FFFFFF"/>
          </a:solidFill>
          <a:ln w="25400" cap="flat" cmpd="sng" algn="ctr">
            <a:solidFill>
              <a:srgbClr val="4F81BD">
                <a:shade val="50000"/>
              </a:srgbClr>
            </a:solidFill>
            <a:prstDash val="solid"/>
          </a:ln>
          <a:effectLst/>
          <a:scene3d>
            <a:camera prst="orthographicFront">
              <a:rot lat="10800000" lon="0" rev="0"/>
            </a:camera>
            <a:lightRig rig="threePt" dir="t"/>
          </a:scene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Nach links gekrümmter Pfeil 4"/>
          <p:cNvSpPr/>
          <p:nvPr/>
        </p:nvSpPr>
        <p:spPr>
          <a:xfrm>
            <a:off x="7786333" y="2754367"/>
            <a:ext cx="452755" cy="866140"/>
          </a:xfrm>
          <a:prstGeom prst="curvedLeftArrow">
            <a:avLst>
              <a:gd name="adj1" fmla="val 25000"/>
              <a:gd name="adj2" fmla="val 48230"/>
              <a:gd name="adj3" fmla="val 25000"/>
            </a:avLst>
          </a:prstGeom>
          <a:solidFill>
            <a:sysClr val="window" lastClr="FFFFFF"/>
          </a:solidFill>
          <a:ln w="25400" cap="flat" cmpd="sng" algn="ctr">
            <a:solidFill>
              <a:srgbClr val="4F81BD">
                <a:shade val="50000"/>
              </a:srgbClr>
            </a:solidFill>
            <a:prstDash val="solid"/>
          </a:ln>
          <a:effectLst/>
          <a:scene3d>
            <a:camera prst="orthographicFront">
              <a:rot lat="10800000" lon="0" rev="0"/>
            </a:camera>
            <a:lightRig rig="threePt" dir="t"/>
          </a:scene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 name="Nach links gekrümmter Pfeil 5"/>
          <p:cNvSpPr/>
          <p:nvPr/>
        </p:nvSpPr>
        <p:spPr>
          <a:xfrm>
            <a:off x="7756256" y="5254960"/>
            <a:ext cx="452755" cy="715818"/>
          </a:xfrm>
          <a:prstGeom prst="curvedLeftArrow">
            <a:avLst>
              <a:gd name="adj1" fmla="val 25000"/>
              <a:gd name="adj2" fmla="val 65195"/>
              <a:gd name="adj3" fmla="val 25000"/>
            </a:avLst>
          </a:prstGeom>
          <a:solidFill>
            <a:sysClr val="window" lastClr="FFFFFF"/>
          </a:solidFill>
          <a:ln w="25400" cap="flat" cmpd="sng" algn="ctr">
            <a:solidFill>
              <a:srgbClr val="4F81BD">
                <a:shade val="50000"/>
              </a:srgbClr>
            </a:solidFill>
            <a:prstDash val="solid"/>
          </a:ln>
          <a:effectLst/>
          <a:scene3d>
            <a:camera prst="orthographicFront">
              <a:rot lat="10800000" lon="0" rev="0"/>
            </a:camera>
            <a:lightRig rig="threePt" dir="t"/>
          </a:scene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Nach rechts gekrümmter Pfeil 6"/>
          <p:cNvSpPr/>
          <p:nvPr/>
        </p:nvSpPr>
        <p:spPr>
          <a:xfrm>
            <a:off x="183203" y="1772816"/>
            <a:ext cx="769049" cy="4575386"/>
          </a:xfrm>
          <a:prstGeom prst="curvedRightArrow">
            <a:avLst/>
          </a:prstGeom>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9" name="Rectangle 8"/>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3" name="Nach links gekrümmter Pfeil 12"/>
          <p:cNvSpPr/>
          <p:nvPr/>
        </p:nvSpPr>
        <p:spPr>
          <a:xfrm flipH="1">
            <a:off x="395535" y="2720942"/>
            <a:ext cx="556716" cy="2786842"/>
          </a:xfrm>
          <a:prstGeom prst="curvedLeftArrow">
            <a:avLst>
              <a:gd name="adj1" fmla="val 25000"/>
              <a:gd name="adj2" fmla="val 48230"/>
              <a:gd name="adj3" fmla="val 25000"/>
            </a:avLst>
          </a:prstGeom>
          <a:solidFill>
            <a:schemeClr val="bg1"/>
          </a:solidFill>
          <a:ln w="25400" cap="flat" cmpd="sng" algn="ctr">
            <a:solidFill>
              <a:srgbClr val="4F81BD">
                <a:shade val="50000"/>
              </a:srgbClr>
            </a:solidFill>
            <a:prstDash val="solid"/>
          </a:ln>
          <a:effectLst/>
          <a:scene3d>
            <a:camera prst="orthographicFront">
              <a:rot lat="10800000" lon="0" rev="0"/>
            </a:camera>
            <a:lightRig rig="threePt" dir="t"/>
          </a:scene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Nach links gekrümmter Pfeil 13"/>
          <p:cNvSpPr/>
          <p:nvPr/>
        </p:nvSpPr>
        <p:spPr>
          <a:xfrm flipH="1">
            <a:off x="251521" y="3468866"/>
            <a:ext cx="688398" cy="2797151"/>
          </a:xfrm>
          <a:prstGeom prst="curvedLeftArrow">
            <a:avLst>
              <a:gd name="adj1" fmla="val 25000"/>
              <a:gd name="adj2" fmla="val 48230"/>
              <a:gd name="adj3" fmla="val 25000"/>
            </a:avLst>
          </a:prstGeom>
          <a:solidFill>
            <a:schemeClr val="bg1"/>
          </a:solidFill>
          <a:ln w="25400" cap="flat" cmpd="sng" algn="ctr">
            <a:solidFill>
              <a:srgbClr val="4F81BD">
                <a:shade val="50000"/>
              </a:srgbClr>
            </a:solidFill>
            <a:prstDash val="solid"/>
          </a:ln>
          <a:effectLst/>
          <a:scene3d>
            <a:camera prst="orthographicFront">
              <a:rot lat="10800000" lon="0" rev="0"/>
            </a:camera>
            <a:lightRig rig="threePt" dir="t"/>
          </a:scene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Nach links gekrümmter Pfeil 14"/>
          <p:cNvSpPr/>
          <p:nvPr/>
        </p:nvSpPr>
        <p:spPr>
          <a:xfrm flipH="1">
            <a:off x="529878" y="3280294"/>
            <a:ext cx="400783" cy="1396244"/>
          </a:xfrm>
          <a:prstGeom prst="curvedLeftArrow">
            <a:avLst>
              <a:gd name="adj1" fmla="val 25000"/>
              <a:gd name="adj2" fmla="val 48230"/>
              <a:gd name="adj3" fmla="val 25000"/>
            </a:avLst>
          </a:prstGeom>
          <a:solidFill>
            <a:schemeClr val="bg1"/>
          </a:solidFill>
          <a:ln w="25400" cap="flat" cmpd="sng" algn="ctr">
            <a:solidFill>
              <a:srgbClr val="4F81BD">
                <a:shade val="50000"/>
              </a:srgbClr>
            </a:solidFill>
            <a:prstDash val="solid"/>
          </a:ln>
          <a:effectLst/>
          <a:scene3d>
            <a:camera prst="orthographicFront">
              <a:rot lat="10800000" lon="0" rev="0"/>
            </a:camera>
            <a:lightRig rig="threePt" dir="t"/>
          </a:scene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6" name="Nach links gekrümmter Pfeil 15"/>
          <p:cNvSpPr/>
          <p:nvPr/>
        </p:nvSpPr>
        <p:spPr>
          <a:xfrm flipH="1">
            <a:off x="107504" y="836712"/>
            <a:ext cx="844748" cy="5453713"/>
          </a:xfrm>
          <a:prstGeom prst="curvedLeftArrow">
            <a:avLst>
              <a:gd name="adj1" fmla="val 25000"/>
              <a:gd name="adj2" fmla="val 48230"/>
              <a:gd name="adj3" fmla="val 25000"/>
            </a:avLst>
          </a:prstGeom>
          <a:solidFill>
            <a:schemeClr val="bg1"/>
          </a:solidFill>
          <a:ln w="25400" cap="flat" cmpd="sng" algn="ctr">
            <a:solidFill>
              <a:srgbClr val="4F81BD">
                <a:shade val="50000"/>
              </a:srgbClr>
            </a:solidFill>
            <a:prstDash val="solid"/>
          </a:ln>
          <a:effectLst/>
          <a:scene3d>
            <a:camera prst="orthographicFront">
              <a:rot lat="10800000" lon="0" rev="0"/>
            </a:camera>
            <a:lightRig rig="threePt" dir="t"/>
          </a:scene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7" name="Textfeld 16"/>
          <p:cNvSpPr txBox="1"/>
          <p:nvPr/>
        </p:nvSpPr>
        <p:spPr>
          <a:xfrm>
            <a:off x="1691680" y="228600"/>
            <a:ext cx="5256584" cy="369332"/>
          </a:xfrm>
          <a:prstGeom prst="rect">
            <a:avLst/>
          </a:prstGeom>
          <a:noFill/>
        </p:spPr>
        <p:txBody>
          <a:bodyPr wrap="square" rtlCol="0">
            <a:spAutoFit/>
          </a:bodyPr>
          <a:lstStyle/>
          <a:p>
            <a:pPr algn="ctr"/>
            <a:r>
              <a:rPr lang="de-CH" b="1" dirty="0" smtClean="0"/>
              <a:t>WHAT AND HOW: </a:t>
            </a:r>
            <a:r>
              <a:rPr lang="de-CH" b="1" dirty="0" err="1" smtClean="0"/>
              <a:t>description</a:t>
            </a:r>
            <a:r>
              <a:rPr lang="de-CH" b="1" dirty="0" smtClean="0"/>
              <a:t> </a:t>
            </a:r>
            <a:r>
              <a:rPr lang="de-CH" b="1" dirty="0" err="1" smtClean="0"/>
              <a:t>of</a:t>
            </a:r>
            <a:r>
              <a:rPr lang="de-CH" b="1" dirty="0" smtClean="0"/>
              <a:t> </a:t>
            </a:r>
            <a:r>
              <a:rPr lang="de-CH" b="1" dirty="0" err="1" smtClean="0"/>
              <a:t>the</a:t>
            </a:r>
            <a:r>
              <a:rPr lang="de-CH" b="1" dirty="0" smtClean="0"/>
              <a:t> </a:t>
            </a:r>
            <a:r>
              <a:rPr lang="de-CH" b="1" dirty="0" err="1" smtClean="0"/>
              <a:t>process</a:t>
            </a:r>
            <a:endParaRPr lang="en-GB" b="1" dirty="0"/>
          </a:p>
        </p:txBody>
      </p:sp>
      <p:sp>
        <p:nvSpPr>
          <p:cNvPr id="18" name="Textfeld 17"/>
          <p:cNvSpPr txBox="1"/>
          <p:nvPr/>
        </p:nvSpPr>
        <p:spPr>
          <a:xfrm>
            <a:off x="7524327" y="228600"/>
            <a:ext cx="1120875" cy="369332"/>
          </a:xfrm>
          <a:prstGeom prst="rect">
            <a:avLst/>
          </a:prstGeom>
          <a:noFill/>
        </p:spPr>
        <p:txBody>
          <a:bodyPr wrap="square" rtlCol="0">
            <a:spAutoFit/>
          </a:bodyPr>
          <a:lstStyle/>
          <a:p>
            <a:pPr algn="r"/>
            <a:r>
              <a:rPr lang="de-CH" dirty="0" smtClean="0"/>
              <a:t>Loops</a:t>
            </a:r>
            <a:endParaRPr lang="en-GB" dirty="0"/>
          </a:p>
        </p:txBody>
      </p:sp>
      <p:sp>
        <p:nvSpPr>
          <p:cNvPr id="10" name="Textfeld 9"/>
          <p:cNvSpPr txBox="1"/>
          <p:nvPr/>
        </p:nvSpPr>
        <p:spPr>
          <a:xfrm>
            <a:off x="183203" y="211882"/>
            <a:ext cx="1508477" cy="369332"/>
          </a:xfrm>
          <a:prstGeom prst="rect">
            <a:avLst/>
          </a:prstGeom>
          <a:noFill/>
        </p:spPr>
        <p:txBody>
          <a:bodyPr wrap="square" rtlCol="0">
            <a:spAutoFit/>
          </a:bodyPr>
          <a:lstStyle/>
          <a:p>
            <a:r>
              <a:rPr lang="en-GB" dirty="0" smtClean="0"/>
              <a:t>Loops</a:t>
            </a:r>
            <a:endParaRPr lang="en-GB" dirty="0"/>
          </a:p>
        </p:txBody>
      </p:sp>
    </p:spTree>
    <p:extLst>
      <p:ext uri="{BB962C8B-B14F-4D97-AF65-F5344CB8AC3E}">
        <p14:creationId xmlns:p14="http://schemas.microsoft.com/office/powerpoint/2010/main" val="12392442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1" dirty="0" smtClean="0"/>
              <a:t>CIRCUMSTANCES: </a:t>
            </a:r>
            <a:br>
              <a:rPr lang="en-GB" b="1" dirty="0" smtClean="0"/>
            </a:br>
            <a:r>
              <a:rPr lang="en-GB" b="1" dirty="0" smtClean="0"/>
              <a:t>Enabling context</a:t>
            </a:r>
            <a:endParaRPr lang="en-GB" b="1" dirty="0"/>
          </a:p>
        </p:txBody>
      </p:sp>
      <p:sp>
        <p:nvSpPr>
          <p:cNvPr id="3" name="Inhaltsplatzhalter 2"/>
          <p:cNvSpPr>
            <a:spLocks noGrp="1"/>
          </p:cNvSpPr>
          <p:nvPr>
            <p:ph idx="1"/>
          </p:nvPr>
        </p:nvSpPr>
        <p:spPr>
          <a:xfrm>
            <a:off x="395536" y="2060848"/>
            <a:ext cx="8291264" cy="4065315"/>
          </a:xfrm>
        </p:spPr>
        <p:txBody>
          <a:bodyPr/>
          <a:lstStyle/>
          <a:p>
            <a:r>
              <a:rPr lang="en-GB" dirty="0" smtClean="0"/>
              <a:t>Mutual trust</a:t>
            </a:r>
          </a:p>
          <a:p>
            <a:r>
              <a:rPr lang="en-GB" dirty="0" smtClean="0"/>
              <a:t>Active empathy</a:t>
            </a:r>
          </a:p>
          <a:p>
            <a:r>
              <a:rPr lang="en-GB" dirty="0" smtClean="0"/>
              <a:t>Access to help</a:t>
            </a:r>
          </a:p>
          <a:p>
            <a:r>
              <a:rPr lang="en-GB" dirty="0" smtClean="0"/>
              <a:t>Lenience in judgement</a:t>
            </a:r>
          </a:p>
          <a:p>
            <a:r>
              <a:rPr lang="en-GB" dirty="0" smtClean="0"/>
              <a:t>Courage</a:t>
            </a:r>
          </a:p>
          <a:p>
            <a:endParaRPr lang="en-GB" dirty="0"/>
          </a:p>
        </p:txBody>
      </p:sp>
      <p:pic>
        <p:nvPicPr>
          <p:cNvPr id="4" name="Picture 8" descr="C:\Users\adrian\Pictures\logos\sgai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5218445"/>
            <a:ext cx="2878088" cy="855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6911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CH" b="1" dirty="0" smtClean="0"/>
              <a:t>CIRCUMSTANCES:</a:t>
            </a:r>
            <a:br>
              <a:rPr lang="de-CH" b="1" dirty="0" smtClean="0"/>
            </a:br>
            <a:r>
              <a:rPr lang="de-CH" b="1" dirty="0" err="1" smtClean="0"/>
              <a:t>Supporting</a:t>
            </a:r>
            <a:r>
              <a:rPr lang="de-CH" b="1" dirty="0" smtClean="0"/>
              <a:t> </a:t>
            </a:r>
            <a:r>
              <a:rPr lang="de-CH" b="1" dirty="0" err="1" smtClean="0"/>
              <a:t>the</a:t>
            </a:r>
            <a:r>
              <a:rPr lang="de-CH" b="1" dirty="0" smtClean="0"/>
              <a:t> </a:t>
            </a:r>
            <a:r>
              <a:rPr lang="de-CH" b="1" dirty="0" err="1" smtClean="0"/>
              <a:t>group</a:t>
            </a:r>
            <a:r>
              <a:rPr lang="de-CH" b="1" dirty="0" smtClean="0"/>
              <a:t> </a:t>
            </a:r>
            <a:r>
              <a:rPr lang="de-CH" b="1" dirty="0" err="1" smtClean="0"/>
              <a:t>process</a:t>
            </a:r>
            <a:endParaRPr lang="en-GB" b="1" dirty="0"/>
          </a:p>
        </p:txBody>
      </p:sp>
      <p:sp>
        <p:nvSpPr>
          <p:cNvPr id="3" name="Inhaltsplatzhalter 2"/>
          <p:cNvSpPr>
            <a:spLocks noGrp="1"/>
          </p:cNvSpPr>
          <p:nvPr>
            <p:ph idx="1"/>
          </p:nvPr>
        </p:nvSpPr>
        <p:spPr>
          <a:xfrm>
            <a:off x="457200" y="1971675"/>
            <a:ext cx="8229600" cy="4525963"/>
          </a:xfrm>
        </p:spPr>
        <p:txBody>
          <a:bodyPr/>
          <a:lstStyle/>
          <a:p>
            <a:r>
              <a:rPr lang="de-CH" dirty="0" smtClean="0"/>
              <a:t>Size </a:t>
            </a:r>
            <a:r>
              <a:rPr lang="de-CH" dirty="0" err="1" smtClean="0"/>
              <a:t>of</a:t>
            </a:r>
            <a:r>
              <a:rPr lang="de-CH" dirty="0" smtClean="0"/>
              <a:t> </a:t>
            </a:r>
            <a:r>
              <a:rPr lang="de-CH" dirty="0" err="1" smtClean="0"/>
              <a:t>the</a:t>
            </a:r>
            <a:r>
              <a:rPr lang="de-CH" dirty="0" smtClean="0"/>
              <a:t> </a:t>
            </a:r>
            <a:r>
              <a:rPr lang="de-CH" dirty="0" err="1" smtClean="0"/>
              <a:t>group</a:t>
            </a:r>
            <a:endParaRPr lang="de-CH" dirty="0" smtClean="0"/>
          </a:p>
          <a:p>
            <a:r>
              <a:rPr lang="de-CH" dirty="0" err="1" smtClean="0"/>
              <a:t>Composition</a:t>
            </a:r>
            <a:r>
              <a:rPr lang="de-CH" dirty="0" smtClean="0"/>
              <a:t> </a:t>
            </a:r>
            <a:r>
              <a:rPr lang="de-CH" dirty="0" err="1" smtClean="0"/>
              <a:t>of</a:t>
            </a:r>
            <a:r>
              <a:rPr lang="de-CH" dirty="0" smtClean="0"/>
              <a:t> </a:t>
            </a:r>
            <a:r>
              <a:rPr lang="de-CH" dirty="0" err="1" smtClean="0"/>
              <a:t>the</a:t>
            </a:r>
            <a:r>
              <a:rPr lang="de-CH" dirty="0" smtClean="0"/>
              <a:t> </a:t>
            </a:r>
            <a:r>
              <a:rPr lang="de-CH" dirty="0" err="1" smtClean="0"/>
              <a:t>group</a:t>
            </a:r>
            <a:endParaRPr lang="de-CH" dirty="0" smtClean="0"/>
          </a:p>
          <a:p>
            <a:r>
              <a:rPr lang="de-CH" dirty="0" smtClean="0"/>
              <a:t>Do not </a:t>
            </a:r>
            <a:r>
              <a:rPr lang="de-CH" dirty="0" err="1" smtClean="0"/>
              <a:t>have</a:t>
            </a:r>
            <a:r>
              <a:rPr lang="de-CH" dirty="0" smtClean="0"/>
              <a:t> </a:t>
            </a:r>
            <a:r>
              <a:rPr lang="de-CH" dirty="0" err="1" smtClean="0"/>
              <a:t>barriers</a:t>
            </a:r>
            <a:r>
              <a:rPr lang="de-CH" dirty="0" smtClean="0"/>
              <a:t> (PC, </a:t>
            </a:r>
            <a:r>
              <a:rPr lang="de-CH" dirty="0" err="1" smtClean="0"/>
              <a:t>tables</a:t>
            </a:r>
            <a:r>
              <a:rPr lang="de-CH" dirty="0" smtClean="0"/>
              <a:t>,….)</a:t>
            </a:r>
          </a:p>
          <a:p>
            <a:r>
              <a:rPr lang="de-CH" dirty="0" smtClean="0"/>
              <a:t>Safe </a:t>
            </a:r>
            <a:r>
              <a:rPr lang="de-CH" dirty="0" err="1" smtClean="0"/>
              <a:t>environment</a:t>
            </a:r>
            <a:endParaRPr lang="de-CH" dirty="0" smtClean="0"/>
          </a:p>
          <a:p>
            <a:r>
              <a:rPr lang="en-GB" dirty="0"/>
              <a:t>Protected </a:t>
            </a:r>
            <a:r>
              <a:rPr lang="en-GB" dirty="0" smtClean="0"/>
              <a:t>time</a:t>
            </a:r>
          </a:p>
          <a:p>
            <a:r>
              <a:rPr lang="en-GB" dirty="0" smtClean="0"/>
              <a:t>Umbrella organisation</a:t>
            </a:r>
            <a:endParaRPr lang="en-GB" dirty="0"/>
          </a:p>
          <a:p>
            <a:endParaRPr lang="en-GB" dirty="0" smtClean="0"/>
          </a:p>
          <a:p>
            <a:endParaRPr lang="en-GB" dirty="0"/>
          </a:p>
        </p:txBody>
      </p:sp>
      <p:pic>
        <p:nvPicPr>
          <p:cNvPr id="4" name="Picture 8" descr="C:\Users\adrian\Pictures\logos\sgai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5373216"/>
            <a:ext cx="2878088" cy="855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1262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b="1" dirty="0" smtClean="0"/>
              <a:t>Other potential </a:t>
            </a:r>
            <a:r>
              <a:rPr lang="de-CH" b="1" dirty="0" err="1" smtClean="0"/>
              <a:t>benefits</a:t>
            </a:r>
            <a:r>
              <a:rPr lang="de-CH" b="1" dirty="0" smtClean="0"/>
              <a:t> </a:t>
            </a:r>
            <a:endParaRPr lang="en-GB" b="1" dirty="0"/>
          </a:p>
        </p:txBody>
      </p:sp>
      <p:sp>
        <p:nvSpPr>
          <p:cNvPr id="3" name="Inhaltsplatzhalter 2"/>
          <p:cNvSpPr>
            <a:spLocks noGrp="1"/>
          </p:cNvSpPr>
          <p:nvPr>
            <p:ph idx="1"/>
          </p:nvPr>
        </p:nvSpPr>
        <p:spPr>
          <a:xfrm>
            <a:off x="457200" y="1838325"/>
            <a:ext cx="8229600" cy="4525963"/>
          </a:xfrm>
        </p:spPr>
        <p:txBody>
          <a:bodyPr/>
          <a:lstStyle/>
          <a:p>
            <a:r>
              <a:rPr lang="en-GB" dirty="0"/>
              <a:t>Job satisfaction</a:t>
            </a:r>
          </a:p>
          <a:p>
            <a:r>
              <a:rPr lang="en-GB" dirty="0"/>
              <a:t>Attractiveness of the job</a:t>
            </a:r>
          </a:p>
          <a:p>
            <a:r>
              <a:rPr lang="en-GB" dirty="0"/>
              <a:t>Continuity of staff</a:t>
            </a:r>
          </a:p>
          <a:p>
            <a:r>
              <a:rPr lang="en-GB" dirty="0"/>
              <a:t>Professional Development: status of Family Physicians</a:t>
            </a:r>
          </a:p>
          <a:p>
            <a:endParaRPr lang="en-GB" dirty="0"/>
          </a:p>
        </p:txBody>
      </p:sp>
      <p:pic>
        <p:nvPicPr>
          <p:cNvPr id="4" name="Picture 8" descr="C:\Users\adrian\Pictures\logos\sgai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5373216"/>
            <a:ext cx="2878088" cy="855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6115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07704" y="5301208"/>
            <a:ext cx="4536504" cy="1200329"/>
          </a:xfrm>
          <a:prstGeom prst="rect">
            <a:avLst/>
          </a:prstGeom>
          <a:noFill/>
        </p:spPr>
        <p:txBody>
          <a:bodyPr wrap="square" rtlCol="0">
            <a:spAutoFit/>
          </a:bodyPr>
          <a:lstStyle/>
          <a:p>
            <a:pPr algn="ctr"/>
            <a:r>
              <a:rPr lang="en-GB" sz="2400" b="1" dirty="0" smtClean="0"/>
              <a:t>THANKS !</a:t>
            </a:r>
          </a:p>
          <a:p>
            <a:pPr algn="ctr"/>
            <a:endParaRPr lang="en-GB" sz="2400" b="1" dirty="0"/>
          </a:p>
          <a:p>
            <a:pPr algn="ctr"/>
            <a:r>
              <a:rPr lang="en-GB" sz="2400" b="1" dirty="0" smtClean="0"/>
              <a:t>? QUESTIONS ?</a:t>
            </a:r>
            <a:endParaRPr lang="en-GB" sz="2400" b="1" dirty="0"/>
          </a:p>
        </p:txBody>
      </p:sp>
      <p:pic>
        <p:nvPicPr>
          <p:cNvPr id="4" name="Grafik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72" y="30908"/>
            <a:ext cx="9144000" cy="5143500"/>
          </a:xfrm>
          <a:prstGeom prst="rect">
            <a:avLst/>
          </a:prstGeom>
        </p:spPr>
      </p:pic>
    </p:spTree>
    <p:extLst>
      <p:ext uri="{BB962C8B-B14F-4D97-AF65-F5344CB8AC3E}">
        <p14:creationId xmlns:p14="http://schemas.microsoft.com/office/powerpoint/2010/main" val="3466946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TotalTime>
  <Words>350</Words>
  <Application>Microsoft Office PowerPoint</Application>
  <PresentationFormat>On-screen Show (4:3)</PresentationFormat>
  <Paragraphs>62</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Larissa</vt:lpstr>
      <vt:lpstr>How Quality Circles work across Europe</vt:lpstr>
      <vt:lpstr>Quality Circles (QC) in Primary Care</vt:lpstr>
      <vt:lpstr>Do QCs work?</vt:lpstr>
      <vt:lpstr>PowerPoint Presentation</vt:lpstr>
      <vt:lpstr>PowerPoint Presentation</vt:lpstr>
      <vt:lpstr>CIRCUMSTANCES:  Enabling context</vt:lpstr>
      <vt:lpstr>CIRCUMSTANCES: Supporting the group process</vt:lpstr>
      <vt:lpstr>Other potential benefits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Circles across Europe</dc:title>
  <dc:creator>adrian</dc:creator>
  <cp:lastModifiedBy>Alise Middleton</cp:lastModifiedBy>
  <cp:revision>101</cp:revision>
  <cp:lastPrinted>2016-03-21T08:22:08Z</cp:lastPrinted>
  <dcterms:created xsi:type="dcterms:W3CDTF">2016-03-08T13:31:24Z</dcterms:created>
  <dcterms:modified xsi:type="dcterms:W3CDTF">2016-04-06T14:58:26Z</dcterms:modified>
</cp:coreProperties>
</file>